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40" r:id="rId2"/>
    <p:sldId id="348" r:id="rId3"/>
    <p:sldId id="357" r:id="rId4"/>
    <p:sldId id="358" r:id="rId5"/>
    <p:sldId id="359" r:id="rId6"/>
    <p:sldId id="360" r:id="rId7"/>
    <p:sldId id="361" r:id="rId8"/>
    <p:sldId id="365" r:id="rId9"/>
    <p:sldId id="362" r:id="rId10"/>
    <p:sldId id="364" r:id="rId11"/>
    <p:sldId id="363"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nvir\Desktop\Multiple%20Benefits\NOX%20grap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anvir\Desktop\Multiple%20Benefits\Black%20Carbon%20grap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anvir\Desktop\Multiple%20Benefits\CO2%20graph.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anvir\Desktop\Multiple%20Benefits\Methane%20grap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Multiple%20Benefits\Temperatur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0.17707527983207869"/>
          <c:y val="2.9776682695188371E-2"/>
          <c:w val="0.76448153597551349"/>
          <c:h val="0.88515552911054995"/>
        </c:manualLayout>
      </c:layout>
      <c:lineChart>
        <c:grouping val="standard"/>
        <c:varyColors val="0"/>
        <c:ser>
          <c:idx val="2"/>
          <c:order val="0"/>
          <c:tx>
            <c:strRef>
              <c:f>'Nitrogen Oxides (NOx)'!$A$7</c:f>
              <c:strCache>
                <c:ptCount val="1"/>
                <c:pt idx="0">
                  <c:v>Baseline</c:v>
                </c:pt>
              </c:strCache>
            </c:strRef>
          </c:tx>
          <c:marker>
            <c:symbol val="circle"/>
            <c:size val="9"/>
            <c:spPr>
              <a:solidFill>
                <a:schemeClr val="bg1"/>
              </a:solidFill>
              <a:ln w="22225">
                <a:solidFill>
                  <a:schemeClr val="tx1"/>
                </a:solidFill>
              </a:ln>
            </c:spPr>
          </c:marker>
          <c:cat>
            <c:numRef>
              <c:f>'Nitrogen Oxides (NOx)'!$B$6:$F$6</c:f>
              <c:numCache>
                <c:formatCode>General</c:formatCode>
                <c:ptCount val="5"/>
                <c:pt idx="0">
                  <c:v>2010</c:v>
                </c:pt>
                <c:pt idx="1">
                  <c:v>2020</c:v>
                </c:pt>
                <c:pt idx="2">
                  <c:v>2030</c:v>
                </c:pt>
                <c:pt idx="3">
                  <c:v>2040</c:v>
                </c:pt>
                <c:pt idx="4">
                  <c:v>2050</c:v>
                </c:pt>
              </c:numCache>
            </c:numRef>
          </c:cat>
          <c:val>
            <c:numRef>
              <c:f>'Nitrogen Oxides (NOx)'!$B$7:$F$7</c:f>
              <c:numCache>
                <c:formatCode>_ * #,##0.000_ ;_ * \-#,##0.000_ ;_ * ""\-""??_ ;_ @_ </c:formatCode>
                <c:ptCount val="5"/>
                <c:pt idx="0">
                  <c:v>387.1244393853749</c:v>
                </c:pt>
                <c:pt idx="1">
                  <c:v>575.22234788567448</c:v>
                </c:pt>
                <c:pt idx="2">
                  <c:v>781.4812270734825</c:v>
                </c:pt>
                <c:pt idx="3">
                  <c:v>1262.3109150926598</c:v>
                </c:pt>
                <c:pt idx="4">
                  <c:v>1739.7788197334257</c:v>
                </c:pt>
              </c:numCache>
            </c:numRef>
          </c:val>
          <c:smooth val="0"/>
        </c:ser>
        <c:ser>
          <c:idx val="3"/>
          <c:order val="1"/>
          <c:tx>
            <c:strRef>
              <c:f>'Nitrogen Oxides (NOx)'!$A$8</c:f>
              <c:strCache>
                <c:ptCount val="1"/>
                <c:pt idx="0">
                  <c:v>NDC Additional</c:v>
                </c:pt>
              </c:strCache>
            </c:strRef>
          </c:tx>
          <c:marker>
            <c:symbol val="circle"/>
            <c:size val="9"/>
            <c:spPr>
              <a:solidFill>
                <a:schemeClr val="bg1"/>
              </a:solidFill>
              <a:ln w="22225">
                <a:solidFill>
                  <a:schemeClr val="tx1"/>
                </a:solidFill>
              </a:ln>
            </c:spPr>
          </c:marker>
          <c:cat>
            <c:numRef>
              <c:f>'Nitrogen Oxides (NOx)'!$B$6:$F$6</c:f>
              <c:numCache>
                <c:formatCode>General</c:formatCode>
                <c:ptCount val="5"/>
                <c:pt idx="0">
                  <c:v>2010</c:v>
                </c:pt>
                <c:pt idx="1">
                  <c:v>2020</c:v>
                </c:pt>
                <c:pt idx="2">
                  <c:v>2030</c:v>
                </c:pt>
                <c:pt idx="3">
                  <c:v>2040</c:v>
                </c:pt>
                <c:pt idx="4">
                  <c:v>2050</c:v>
                </c:pt>
              </c:numCache>
            </c:numRef>
          </c:cat>
          <c:val>
            <c:numRef>
              <c:f>'Nitrogen Oxides (NOx)'!$B$8:$F$8</c:f>
              <c:numCache>
                <c:formatCode>_ * #,##0.000_ ;_ * \-#,##0.000_ ;_ * ""\-""??_ ;_ @_ </c:formatCode>
                <c:ptCount val="5"/>
                <c:pt idx="0">
                  <c:v>387.1244393853749</c:v>
                </c:pt>
                <c:pt idx="1">
                  <c:v>535.58647804557359</c:v>
                </c:pt>
                <c:pt idx="2">
                  <c:v>700.341184896914</c:v>
                </c:pt>
                <c:pt idx="3">
                  <c:v>1118.8432383982079</c:v>
                </c:pt>
                <c:pt idx="4">
                  <c:v>1533.9998749841789</c:v>
                </c:pt>
              </c:numCache>
            </c:numRef>
          </c:val>
          <c:smooth val="0"/>
        </c:ser>
        <c:ser>
          <c:idx val="4"/>
          <c:order val="2"/>
          <c:tx>
            <c:strRef>
              <c:f>'Nitrogen Oxides (NOx)'!$A$9</c:f>
              <c:strCache>
                <c:ptCount val="1"/>
                <c:pt idx="0">
                  <c:v>NDC Existing</c:v>
                </c:pt>
              </c:strCache>
            </c:strRef>
          </c:tx>
          <c:marker>
            <c:symbol val="circle"/>
            <c:size val="9"/>
            <c:spPr>
              <a:solidFill>
                <a:schemeClr val="bg1"/>
              </a:solidFill>
              <a:ln w="22225">
                <a:solidFill>
                  <a:schemeClr val="tx1"/>
                </a:solidFill>
              </a:ln>
            </c:spPr>
          </c:marker>
          <c:cat>
            <c:numRef>
              <c:f>'Nitrogen Oxides (NOx)'!$B$6:$F$6</c:f>
              <c:numCache>
                <c:formatCode>General</c:formatCode>
                <c:ptCount val="5"/>
                <c:pt idx="0">
                  <c:v>2010</c:v>
                </c:pt>
                <c:pt idx="1">
                  <c:v>2020</c:v>
                </c:pt>
                <c:pt idx="2">
                  <c:v>2030</c:v>
                </c:pt>
                <c:pt idx="3">
                  <c:v>2040</c:v>
                </c:pt>
                <c:pt idx="4">
                  <c:v>2050</c:v>
                </c:pt>
              </c:numCache>
            </c:numRef>
          </c:cat>
          <c:val>
            <c:numRef>
              <c:f>'Nitrogen Oxides (NOx)'!$B$9:$F$9</c:f>
              <c:numCache>
                <c:formatCode>_ * #,##0.000_ ;_ * \-#,##0.000_ ;_ * ""\-""??_ ;_ @_ </c:formatCode>
                <c:ptCount val="5"/>
                <c:pt idx="0">
                  <c:v>387.1244393853749</c:v>
                </c:pt>
                <c:pt idx="1">
                  <c:v>541.2824512299178</c:v>
                </c:pt>
                <c:pt idx="2">
                  <c:v>714.63005884453992</c:v>
                </c:pt>
                <c:pt idx="3">
                  <c:v>1145.5871646075798</c:v>
                </c:pt>
                <c:pt idx="4">
                  <c:v>1573.2263895750286</c:v>
                </c:pt>
              </c:numCache>
            </c:numRef>
          </c:val>
          <c:smooth val="0"/>
        </c:ser>
        <c:ser>
          <c:idx val="5"/>
          <c:order val="3"/>
          <c:tx>
            <c:strRef>
              <c:f>'Nitrogen Oxides (NOx)'!$A$10</c:f>
              <c:strCache>
                <c:ptCount val="1"/>
                <c:pt idx="0">
                  <c:v>NDC Possible</c:v>
                </c:pt>
              </c:strCache>
            </c:strRef>
          </c:tx>
          <c:marker>
            <c:symbol val="circle"/>
            <c:size val="9"/>
            <c:spPr>
              <a:solidFill>
                <a:schemeClr val="bg1"/>
              </a:solidFill>
              <a:ln w="22225">
                <a:solidFill>
                  <a:schemeClr val="tx1"/>
                </a:solidFill>
              </a:ln>
            </c:spPr>
          </c:marker>
          <c:cat>
            <c:numRef>
              <c:f>'Nitrogen Oxides (NOx)'!$B$6:$F$6</c:f>
              <c:numCache>
                <c:formatCode>General</c:formatCode>
                <c:ptCount val="5"/>
                <c:pt idx="0">
                  <c:v>2010</c:v>
                </c:pt>
                <c:pt idx="1">
                  <c:v>2020</c:v>
                </c:pt>
                <c:pt idx="2">
                  <c:v>2030</c:v>
                </c:pt>
                <c:pt idx="3">
                  <c:v>2040</c:v>
                </c:pt>
                <c:pt idx="4">
                  <c:v>2050</c:v>
                </c:pt>
              </c:numCache>
            </c:numRef>
          </c:cat>
          <c:val>
            <c:numRef>
              <c:f>'Nitrogen Oxides (NOx)'!$B$10:$F$10</c:f>
              <c:numCache>
                <c:formatCode>_ * #,##0.000_ ;_ * \-#,##0.000_ ;_ * ""\-""??_ ;_ @_ </c:formatCode>
                <c:ptCount val="5"/>
                <c:pt idx="0">
                  <c:v>387.1244393853749</c:v>
                </c:pt>
                <c:pt idx="1">
                  <c:v>522.1259595286856</c:v>
                </c:pt>
                <c:pt idx="2">
                  <c:v>654.49006977735166</c:v>
                </c:pt>
                <c:pt idx="3">
                  <c:v>1067.890060064542</c:v>
                </c:pt>
                <c:pt idx="4">
                  <c:v>1479.3619179798736</c:v>
                </c:pt>
              </c:numCache>
            </c:numRef>
          </c:val>
          <c:smooth val="0"/>
        </c:ser>
        <c:ser>
          <c:idx val="0"/>
          <c:order val="4"/>
          <c:tx>
            <c:strRef>
              <c:f>'Nitrogen Oxides (NOx)'!$A$11</c:f>
              <c:strCache>
                <c:ptCount val="1"/>
                <c:pt idx="0">
                  <c:v>National SLCP Action Plan</c:v>
                </c:pt>
              </c:strCache>
            </c:strRef>
          </c:tx>
          <c:marker>
            <c:symbol val="circle"/>
            <c:size val="9"/>
            <c:spPr>
              <a:solidFill>
                <a:schemeClr val="bg1"/>
              </a:solidFill>
              <a:ln w="22225">
                <a:solidFill>
                  <a:schemeClr val="tx1"/>
                </a:solidFill>
              </a:ln>
            </c:spPr>
          </c:marker>
          <c:cat>
            <c:numRef>
              <c:f>'Nitrogen Oxides (NOx)'!$B$6:$F$6</c:f>
              <c:numCache>
                <c:formatCode>General</c:formatCode>
                <c:ptCount val="5"/>
                <c:pt idx="0">
                  <c:v>2010</c:v>
                </c:pt>
                <c:pt idx="1">
                  <c:v>2020</c:v>
                </c:pt>
                <c:pt idx="2">
                  <c:v>2030</c:v>
                </c:pt>
                <c:pt idx="3">
                  <c:v>2040</c:v>
                </c:pt>
                <c:pt idx="4">
                  <c:v>2050</c:v>
                </c:pt>
              </c:numCache>
            </c:numRef>
          </c:cat>
          <c:val>
            <c:numRef>
              <c:f>'Nitrogen Oxides (NOx)'!$B$11:$F$11</c:f>
              <c:numCache>
                <c:formatCode>_ * #,##0.000_ ;_ * \-#,##0.000_ ;_ * ""\-""??_ ;_ @_ </c:formatCode>
                <c:ptCount val="5"/>
                <c:pt idx="0">
                  <c:v>387.1244393853749</c:v>
                </c:pt>
                <c:pt idx="1">
                  <c:v>500.69352237867042</c:v>
                </c:pt>
                <c:pt idx="2">
                  <c:v>596.65926595331553</c:v>
                </c:pt>
                <c:pt idx="3">
                  <c:v>921.20530658484529</c:v>
                </c:pt>
                <c:pt idx="4">
                  <c:v>1203.864183015422</c:v>
                </c:pt>
              </c:numCache>
            </c:numRef>
          </c:val>
          <c:smooth val="0"/>
        </c:ser>
        <c:dLbls>
          <c:showLegendKey val="0"/>
          <c:showVal val="0"/>
          <c:showCatName val="0"/>
          <c:showSerName val="0"/>
          <c:showPercent val="0"/>
          <c:showBubbleSize val="0"/>
        </c:dLbls>
        <c:marker val="1"/>
        <c:smooth val="0"/>
        <c:axId val="47627264"/>
        <c:axId val="47637248"/>
      </c:lineChart>
      <c:catAx>
        <c:axId val="47627264"/>
        <c:scaling>
          <c:orientation val="minMax"/>
        </c:scaling>
        <c:delete val="0"/>
        <c:axPos val="b"/>
        <c:numFmt formatCode="General" sourceLinked="1"/>
        <c:majorTickMark val="out"/>
        <c:minorTickMark val="none"/>
        <c:tickLblPos val="nextTo"/>
        <c:crossAx val="47637248"/>
        <c:crosses val="autoZero"/>
        <c:auto val="1"/>
        <c:lblAlgn val="ctr"/>
        <c:lblOffset val="100"/>
        <c:noMultiLvlLbl val="0"/>
      </c:catAx>
      <c:valAx>
        <c:axId val="47637248"/>
        <c:scaling>
          <c:orientation val="minMax"/>
          <c:max val="1800"/>
          <c:min val="200"/>
        </c:scaling>
        <c:delete val="0"/>
        <c:axPos val="l"/>
        <c:title>
          <c:tx>
            <c:rich>
              <a:bodyPr rot="-5400000" vert="horz"/>
              <a:lstStyle/>
              <a:p>
                <a:pPr>
                  <a:defRPr/>
                </a:pPr>
                <a:r>
                  <a:rPr lang="en-US"/>
                  <a:t>NOX (Thousand Metric Tonnes)</a:t>
                </a:r>
              </a:p>
            </c:rich>
          </c:tx>
          <c:layout>
            <c:manualLayout>
              <c:xMode val="edge"/>
              <c:yMode val="edge"/>
              <c:x val="1.1195927855909289E-2"/>
              <c:y val="0.17883133029423953"/>
            </c:manualLayout>
          </c:layout>
          <c:overlay val="0"/>
        </c:title>
        <c:numFmt formatCode="#,##0;[Red]#,##0" sourceLinked="0"/>
        <c:majorTickMark val="out"/>
        <c:minorTickMark val="none"/>
        <c:tickLblPos val="nextTo"/>
        <c:crossAx val="47627264"/>
        <c:crosses val="autoZero"/>
        <c:crossBetween val="midCat"/>
        <c:majorUnit val="400"/>
      </c:valAx>
    </c:plotArea>
    <c:legend>
      <c:legendPos val="l"/>
      <c:layout>
        <c:manualLayout>
          <c:xMode val="edge"/>
          <c:yMode val="edge"/>
          <c:x val="0.22360533240741953"/>
          <c:y val="3.6273656582400886E-2"/>
          <c:w val="0.43516437922491219"/>
          <c:h val="0.40044818726954334"/>
        </c:manualLayout>
      </c:layout>
      <c:overlay val="1"/>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5435306642771193"/>
          <c:y val="2.9776682695188371E-2"/>
          <c:w val="0.79277099494802339"/>
          <c:h val="0.88515552911054995"/>
        </c:manualLayout>
      </c:layout>
      <c:lineChart>
        <c:grouping val="standard"/>
        <c:varyColors val="0"/>
        <c:ser>
          <c:idx val="5"/>
          <c:order val="0"/>
          <c:tx>
            <c:strRef>
              <c:f>'Black Carbon (BC)'!$A$7</c:f>
              <c:strCache>
                <c:ptCount val="1"/>
                <c:pt idx="0">
                  <c:v>Baseline</c:v>
                </c:pt>
              </c:strCache>
            </c:strRef>
          </c:tx>
          <c:marker>
            <c:symbol val="circle"/>
            <c:size val="9"/>
            <c:spPr>
              <a:solidFill>
                <a:schemeClr val="bg1"/>
              </a:solidFill>
              <a:ln w="22225">
                <a:solidFill>
                  <a:schemeClr val="tx1"/>
                </a:solidFill>
              </a:ln>
            </c:spPr>
          </c:marker>
          <c:cat>
            <c:numRef>
              <c:f>'Black Carbon (BC)'!$B$6:$D$6</c:f>
              <c:numCache>
                <c:formatCode>General</c:formatCode>
                <c:ptCount val="3"/>
                <c:pt idx="0">
                  <c:v>2010</c:v>
                </c:pt>
                <c:pt idx="1">
                  <c:v>2020</c:v>
                </c:pt>
                <c:pt idx="2">
                  <c:v>2030</c:v>
                </c:pt>
              </c:numCache>
            </c:numRef>
          </c:cat>
          <c:val>
            <c:numRef>
              <c:f>'Black Carbon (BC)'!$B$7:$D$7</c:f>
              <c:numCache>
                <c:formatCode>_ * #,##0.000_ ;_ * \-#,##0.000_ ;_ * ""\-""??_ ;_ @_ </c:formatCode>
                <c:ptCount val="3"/>
                <c:pt idx="0">
                  <c:v>64.122375211189407</c:v>
                </c:pt>
                <c:pt idx="1">
                  <c:v>78.810884600196005</c:v>
                </c:pt>
                <c:pt idx="2">
                  <c:v>92.98288876897638</c:v>
                </c:pt>
              </c:numCache>
            </c:numRef>
          </c:val>
          <c:smooth val="0"/>
        </c:ser>
        <c:ser>
          <c:idx val="0"/>
          <c:order val="1"/>
          <c:tx>
            <c:strRef>
              <c:f>'Black Carbon (BC)'!$A$8</c:f>
              <c:strCache>
                <c:ptCount val="1"/>
                <c:pt idx="0">
                  <c:v>NDC Additional</c:v>
                </c:pt>
              </c:strCache>
            </c:strRef>
          </c:tx>
          <c:marker>
            <c:symbol val="circle"/>
            <c:size val="9"/>
            <c:spPr>
              <a:solidFill>
                <a:schemeClr val="bg1"/>
              </a:solidFill>
              <a:ln w="22225">
                <a:solidFill>
                  <a:schemeClr val="tx1"/>
                </a:solidFill>
              </a:ln>
            </c:spPr>
          </c:marker>
          <c:cat>
            <c:numRef>
              <c:f>'Black Carbon (BC)'!$B$6:$D$6</c:f>
              <c:numCache>
                <c:formatCode>General</c:formatCode>
                <c:ptCount val="3"/>
                <c:pt idx="0">
                  <c:v>2010</c:v>
                </c:pt>
                <c:pt idx="1">
                  <c:v>2020</c:v>
                </c:pt>
                <c:pt idx="2">
                  <c:v>2030</c:v>
                </c:pt>
              </c:numCache>
            </c:numRef>
          </c:cat>
          <c:val>
            <c:numRef>
              <c:f>'Black Carbon (BC)'!$B$8:$D$8</c:f>
              <c:numCache>
                <c:formatCode>_ * #,##0.000_ ;_ * \-#,##0.000_ ;_ * ""\-""??_ ;_ @_ </c:formatCode>
                <c:ptCount val="3"/>
                <c:pt idx="0">
                  <c:v>64.122375211189407</c:v>
                </c:pt>
                <c:pt idx="1">
                  <c:v>60.521897884927036</c:v>
                </c:pt>
                <c:pt idx="2">
                  <c:v>58.992103871579495</c:v>
                </c:pt>
              </c:numCache>
            </c:numRef>
          </c:val>
          <c:smooth val="0"/>
        </c:ser>
        <c:ser>
          <c:idx val="1"/>
          <c:order val="2"/>
          <c:tx>
            <c:strRef>
              <c:f>'Black Carbon (BC)'!$A$9</c:f>
              <c:strCache>
                <c:ptCount val="1"/>
                <c:pt idx="0">
                  <c:v>NDC Existing</c:v>
                </c:pt>
              </c:strCache>
            </c:strRef>
          </c:tx>
          <c:marker>
            <c:symbol val="circle"/>
            <c:size val="9"/>
            <c:spPr>
              <a:solidFill>
                <a:schemeClr val="bg1"/>
              </a:solidFill>
              <a:ln w="22225">
                <a:solidFill>
                  <a:schemeClr val="tx1"/>
                </a:solidFill>
              </a:ln>
            </c:spPr>
          </c:marker>
          <c:cat>
            <c:numRef>
              <c:f>'Black Carbon (BC)'!$B$6:$D$6</c:f>
              <c:numCache>
                <c:formatCode>General</c:formatCode>
                <c:ptCount val="3"/>
                <c:pt idx="0">
                  <c:v>2010</c:v>
                </c:pt>
                <c:pt idx="1">
                  <c:v>2020</c:v>
                </c:pt>
                <c:pt idx="2">
                  <c:v>2030</c:v>
                </c:pt>
              </c:numCache>
            </c:numRef>
          </c:cat>
          <c:val>
            <c:numRef>
              <c:f>'Black Carbon (BC)'!$B$9:$D$9</c:f>
              <c:numCache>
                <c:formatCode>_ * #,##0.000_ ;_ * \-#,##0.000_ ;_ * ""\-""??_ ;_ @_ </c:formatCode>
                <c:ptCount val="3"/>
                <c:pt idx="0">
                  <c:v>64.122375211189407</c:v>
                </c:pt>
                <c:pt idx="1">
                  <c:v>60.530266398809999</c:v>
                </c:pt>
                <c:pt idx="2">
                  <c:v>59.013097060299422</c:v>
                </c:pt>
              </c:numCache>
            </c:numRef>
          </c:val>
          <c:smooth val="0"/>
        </c:ser>
        <c:ser>
          <c:idx val="2"/>
          <c:order val="3"/>
          <c:tx>
            <c:strRef>
              <c:f>'Black Carbon (BC)'!$A$10</c:f>
              <c:strCache>
                <c:ptCount val="1"/>
                <c:pt idx="0">
                  <c:v>NDC Possible</c:v>
                </c:pt>
              </c:strCache>
            </c:strRef>
          </c:tx>
          <c:marker>
            <c:symbol val="circle"/>
            <c:size val="9"/>
            <c:spPr>
              <a:solidFill>
                <a:schemeClr val="bg1"/>
              </a:solidFill>
              <a:ln w="22225">
                <a:solidFill>
                  <a:schemeClr val="tx1"/>
                </a:solidFill>
              </a:ln>
            </c:spPr>
          </c:marker>
          <c:cat>
            <c:numRef>
              <c:f>'Black Carbon (BC)'!$B$6:$D$6</c:f>
              <c:numCache>
                <c:formatCode>General</c:formatCode>
                <c:ptCount val="3"/>
                <c:pt idx="0">
                  <c:v>2010</c:v>
                </c:pt>
                <c:pt idx="1">
                  <c:v>2020</c:v>
                </c:pt>
                <c:pt idx="2">
                  <c:v>2030</c:v>
                </c:pt>
              </c:numCache>
            </c:numRef>
          </c:cat>
          <c:val>
            <c:numRef>
              <c:f>'Black Carbon (BC)'!$B$10:$D$10</c:f>
              <c:numCache>
                <c:formatCode>_ * #,##0.000_ ;_ * \-#,##0.000_ ;_ * ""\-""??_ ;_ @_ </c:formatCode>
                <c:ptCount val="3"/>
                <c:pt idx="0">
                  <c:v>64.122375211189407</c:v>
                </c:pt>
                <c:pt idx="1">
                  <c:v>55.805130839212822</c:v>
                </c:pt>
                <c:pt idx="2">
                  <c:v>43.313512727749405</c:v>
                </c:pt>
              </c:numCache>
            </c:numRef>
          </c:val>
          <c:smooth val="0"/>
        </c:ser>
        <c:ser>
          <c:idx val="3"/>
          <c:order val="4"/>
          <c:tx>
            <c:strRef>
              <c:f>'Black Carbon (BC)'!$A$11</c:f>
              <c:strCache>
                <c:ptCount val="1"/>
                <c:pt idx="0">
                  <c:v>National SLCP Action Plan</c:v>
                </c:pt>
              </c:strCache>
            </c:strRef>
          </c:tx>
          <c:marker>
            <c:symbol val="circle"/>
            <c:size val="9"/>
            <c:spPr>
              <a:solidFill>
                <a:schemeClr val="bg1"/>
              </a:solidFill>
              <a:ln w="22225">
                <a:solidFill>
                  <a:schemeClr val="tx1"/>
                </a:solidFill>
              </a:ln>
            </c:spPr>
          </c:marker>
          <c:cat>
            <c:numRef>
              <c:f>'Black Carbon (BC)'!$B$6:$D$6</c:f>
              <c:numCache>
                <c:formatCode>General</c:formatCode>
                <c:ptCount val="3"/>
                <c:pt idx="0">
                  <c:v>2010</c:v>
                </c:pt>
                <c:pt idx="1">
                  <c:v>2020</c:v>
                </c:pt>
                <c:pt idx="2">
                  <c:v>2030</c:v>
                </c:pt>
              </c:numCache>
            </c:numRef>
          </c:cat>
          <c:val>
            <c:numRef>
              <c:f>'Black Carbon (BC)'!$B$11:$D$11</c:f>
              <c:numCache>
                <c:formatCode>_ * #,##0.000_ ;_ * \-#,##0.000_ ;_ * ""\-""??_ ;_ @_ </c:formatCode>
                <c:ptCount val="3"/>
                <c:pt idx="0">
                  <c:v>64.122375211189407</c:v>
                </c:pt>
                <c:pt idx="1">
                  <c:v>53.517761573717713</c:v>
                </c:pt>
                <c:pt idx="2">
                  <c:v>38.231146466853502</c:v>
                </c:pt>
              </c:numCache>
            </c:numRef>
          </c:val>
          <c:smooth val="0"/>
        </c:ser>
        <c:dLbls>
          <c:showLegendKey val="0"/>
          <c:showVal val="0"/>
          <c:showCatName val="0"/>
          <c:showSerName val="0"/>
          <c:showPercent val="0"/>
          <c:showBubbleSize val="0"/>
        </c:dLbls>
        <c:marker val="1"/>
        <c:smooth val="0"/>
        <c:axId val="47934464"/>
        <c:axId val="47944832"/>
      </c:lineChart>
      <c:catAx>
        <c:axId val="47934464"/>
        <c:scaling>
          <c:orientation val="minMax"/>
        </c:scaling>
        <c:delete val="0"/>
        <c:axPos val="b"/>
        <c:numFmt formatCode="General" sourceLinked="1"/>
        <c:majorTickMark val="out"/>
        <c:minorTickMark val="none"/>
        <c:tickLblPos val="nextTo"/>
        <c:crossAx val="47944832"/>
        <c:crosses val="autoZero"/>
        <c:auto val="1"/>
        <c:lblAlgn val="ctr"/>
        <c:lblOffset val="100"/>
        <c:noMultiLvlLbl val="0"/>
      </c:catAx>
      <c:valAx>
        <c:axId val="47944832"/>
        <c:scaling>
          <c:orientation val="minMax"/>
          <c:min val="20"/>
        </c:scaling>
        <c:delete val="0"/>
        <c:axPos val="l"/>
        <c:title>
          <c:tx>
            <c:rich>
              <a:bodyPr rot="-5400000" vert="horz"/>
              <a:lstStyle/>
              <a:p>
                <a:pPr>
                  <a:defRPr/>
                </a:pPr>
                <a:r>
                  <a:rPr lang="en-US"/>
                  <a:t>BC (Thousand Metric Tonnes)</a:t>
                </a:r>
              </a:p>
            </c:rich>
          </c:tx>
          <c:layout>
            <c:manualLayout>
              <c:xMode val="edge"/>
              <c:yMode val="edge"/>
              <c:x val="1.3722129400760731E-2"/>
              <c:y val="0.10435333537923197"/>
            </c:manualLayout>
          </c:layout>
          <c:overlay val="0"/>
        </c:title>
        <c:numFmt formatCode="#,##0;[Red]#,##0" sourceLinked="0"/>
        <c:majorTickMark val="out"/>
        <c:minorTickMark val="none"/>
        <c:tickLblPos val="nextTo"/>
        <c:crossAx val="47934464"/>
        <c:crosses val="autoZero"/>
        <c:crossBetween val="midCat"/>
        <c:majorUnit val="20"/>
      </c:valAx>
    </c:plotArea>
    <c:legend>
      <c:legendPos val="l"/>
      <c:layout>
        <c:manualLayout>
          <c:xMode val="edge"/>
          <c:yMode val="edge"/>
          <c:x val="0.15551746654195497"/>
          <c:y val="0.49600554789356671"/>
          <c:w val="0.4926375913593084"/>
          <c:h val="0.41938490699931796"/>
        </c:manualLayout>
      </c:layout>
      <c:overlay val="1"/>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manualLayout>
          <c:layoutTarget val="inner"/>
          <c:xMode val="edge"/>
          <c:yMode val="edge"/>
          <c:x val="0.17444476190673849"/>
          <c:y val="2.9776682695188371E-2"/>
          <c:w val="0.76353571208675808"/>
          <c:h val="0.88515552911054995"/>
        </c:manualLayout>
      </c:layout>
      <c:lineChart>
        <c:grouping val="standard"/>
        <c:varyColors val="0"/>
        <c:ser>
          <c:idx val="1"/>
          <c:order val="0"/>
          <c:tx>
            <c:strRef>
              <c:f>'Carbon Dioxide (Non-Biogenic)'!$A$7</c:f>
              <c:strCache>
                <c:ptCount val="1"/>
                <c:pt idx="0">
                  <c:v>Baseline</c:v>
                </c:pt>
              </c:strCache>
            </c:strRef>
          </c:tx>
          <c:marker>
            <c:symbol val="circle"/>
            <c:size val="9"/>
            <c:spPr>
              <a:solidFill>
                <a:schemeClr val="bg1"/>
              </a:solidFill>
              <a:ln w="22225">
                <a:solidFill>
                  <a:schemeClr val="tx1"/>
                </a:solidFill>
              </a:ln>
            </c:spPr>
          </c:marker>
          <c:cat>
            <c:numRef>
              <c:f>'Carbon Dioxide (Non-Biogenic)'!$B$6:$F$6</c:f>
              <c:numCache>
                <c:formatCode>General</c:formatCode>
                <c:ptCount val="5"/>
                <c:pt idx="0">
                  <c:v>2010</c:v>
                </c:pt>
                <c:pt idx="1">
                  <c:v>2020</c:v>
                </c:pt>
                <c:pt idx="2">
                  <c:v>2030</c:v>
                </c:pt>
                <c:pt idx="3">
                  <c:v>2040</c:v>
                </c:pt>
                <c:pt idx="4">
                  <c:v>2050</c:v>
                </c:pt>
              </c:numCache>
            </c:numRef>
          </c:cat>
          <c:val>
            <c:numRef>
              <c:f>'Carbon Dioxide (Non-Biogenic)'!$B$7:$F$7</c:f>
              <c:numCache>
                <c:formatCode>_ * #,##0.000_ ;_ * \-#,##0.000_ ;_ * ""\-""??_ ;_ @_ </c:formatCode>
                <c:ptCount val="5"/>
                <c:pt idx="0">
                  <c:v>68.035372433775734</c:v>
                </c:pt>
                <c:pt idx="1">
                  <c:v>116.85211470108213</c:v>
                </c:pt>
                <c:pt idx="2">
                  <c:v>173.15470064585105</c:v>
                </c:pt>
                <c:pt idx="3">
                  <c:v>307.31671493979582</c:v>
                </c:pt>
                <c:pt idx="4">
                  <c:v>442.83634541551271</c:v>
                </c:pt>
              </c:numCache>
            </c:numRef>
          </c:val>
          <c:smooth val="0"/>
        </c:ser>
        <c:ser>
          <c:idx val="2"/>
          <c:order val="1"/>
          <c:tx>
            <c:strRef>
              <c:f>'Carbon Dioxide (Non-Biogenic)'!$A$8</c:f>
              <c:strCache>
                <c:ptCount val="1"/>
                <c:pt idx="0">
                  <c:v>NDC Existing</c:v>
                </c:pt>
              </c:strCache>
            </c:strRef>
          </c:tx>
          <c:marker>
            <c:symbol val="circle"/>
            <c:size val="9"/>
            <c:spPr>
              <a:solidFill>
                <a:schemeClr val="bg1"/>
              </a:solidFill>
              <a:ln w="22225">
                <a:solidFill>
                  <a:schemeClr val="tx1"/>
                </a:solidFill>
              </a:ln>
            </c:spPr>
          </c:marker>
          <c:cat>
            <c:numRef>
              <c:f>'Carbon Dioxide (Non-Biogenic)'!$B$6:$F$6</c:f>
              <c:numCache>
                <c:formatCode>General</c:formatCode>
                <c:ptCount val="5"/>
                <c:pt idx="0">
                  <c:v>2010</c:v>
                </c:pt>
                <c:pt idx="1">
                  <c:v>2020</c:v>
                </c:pt>
                <c:pt idx="2">
                  <c:v>2030</c:v>
                </c:pt>
                <c:pt idx="3">
                  <c:v>2040</c:v>
                </c:pt>
                <c:pt idx="4">
                  <c:v>2050</c:v>
                </c:pt>
              </c:numCache>
            </c:numRef>
          </c:cat>
          <c:val>
            <c:numRef>
              <c:f>'Carbon Dioxide (Non-Biogenic)'!$B$8:$F$8</c:f>
              <c:numCache>
                <c:formatCode>_ * #,##0.000_ ;_ * \-#,##0.000_ ;_ * ""\-""??_ ;_ @_ </c:formatCode>
                <c:ptCount val="5"/>
                <c:pt idx="0">
                  <c:v>68.035372433775734</c:v>
                </c:pt>
                <c:pt idx="1">
                  <c:v>103.350169698063</c:v>
                </c:pt>
                <c:pt idx="2">
                  <c:v>145.95633755596756</c:v>
                </c:pt>
                <c:pt idx="3">
                  <c:v>257.00646280772844</c:v>
                </c:pt>
                <c:pt idx="4">
                  <c:v>369.43384679390829</c:v>
                </c:pt>
              </c:numCache>
            </c:numRef>
          </c:val>
          <c:smooth val="0"/>
        </c:ser>
        <c:ser>
          <c:idx val="3"/>
          <c:order val="2"/>
          <c:tx>
            <c:strRef>
              <c:f>'Carbon Dioxide (Non-Biogenic)'!$A$9</c:f>
              <c:strCache>
                <c:ptCount val="1"/>
                <c:pt idx="0">
                  <c:v>NDC Additional</c:v>
                </c:pt>
              </c:strCache>
            </c:strRef>
          </c:tx>
          <c:marker>
            <c:symbol val="circle"/>
            <c:size val="9"/>
            <c:spPr>
              <a:solidFill>
                <a:schemeClr val="bg1"/>
              </a:solidFill>
              <a:ln w="22225">
                <a:solidFill>
                  <a:schemeClr val="tx1"/>
                </a:solidFill>
              </a:ln>
            </c:spPr>
          </c:marker>
          <c:cat>
            <c:numRef>
              <c:f>'Carbon Dioxide (Non-Biogenic)'!$B$6:$F$6</c:f>
              <c:numCache>
                <c:formatCode>General</c:formatCode>
                <c:ptCount val="5"/>
                <c:pt idx="0">
                  <c:v>2010</c:v>
                </c:pt>
                <c:pt idx="1">
                  <c:v>2020</c:v>
                </c:pt>
                <c:pt idx="2">
                  <c:v>2030</c:v>
                </c:pt>
                <c:pt idx="3">
                  <c:v>2040</c:v>
                </c:pt>
                <c:pt idx="4">
                  <c:v>2050</c:v>
                </c:pt>
              </c:numCache>
            </c:numRef>
          </c:cat>
          <c:val>
            <c:numRef>
              <c:f>'Carbon Dioxide (Non-Biogenic)'!$B$9:$F$9</c:f>
              <c:numCache>
                <c:formatCode>_ * #,##0.000_ ;_ * \-#,##0.000_ ;_ * ""\-""??_ ;_ @_ </c:formatCode>
                <c:ptCount val="5"/>
                <c:pt idx="0">
                  <c:v>68.035372433775734</c:v>
                </c:pt>
                <c:pt idx="1">
                  <c:v>100.77199236199141</c:v>
                </c:pt>
                <c:pt idx="2">
                  <c:v>136.91653116257271</c:v>
                </c:pt>
                <c:pt idx="3">
                  <c:v>240.18131041094841</c:v>
                </c:pt>
                <c:pt idx="4">
                  <c:v>344.81088467639023</c:v>
                </c:pt>
              </c:numCache>
            </c:numRef>
          </c:val>
          <c:smooth val="0"/>
        </c:ser>
        <c:ser>
          <c:idx val="4"/>
          <c:order val="3"/>
          <c:tx>
            <c:strRef>
              <c:f>'Carbon Dioxide (Non-Biogenic)'!$A$10</c:f>
              <c:strCache>
                <c:ptCount val="1"/>
                <c:pt idx="0">
                  <c:v>NDC Possible</c:v>
                </c:pt>
              </c:strCache>
            </c:strRef>
          </c:tx>
          <c:marker>
            <c:symbol val="circle"/>
            <c:size val="9"/>
            <c:spPr>
              <a:solidFill>
                <a:schemeClr val="bg1"/>
              </a:solidFill>
              <a:ln w="22225">
                <a:solidFill>
                  <a:schemeClr val="tx1"/>
                </a:solidFill>
              </a:ln>
            </c:spPr>
          </c:marker>
          <c:cat>
            <c:numRef>
              <c:f>'Carbon Dioxide (Non-Biogenic)'!$B$6:$F$6</c:f>
              <c:numCache>
                <c:formatCode>General</c:formatCode>
                <c:ptCount val="5"/>
                <c:pt idx="0">
                  <c:v>2010</c:v>
                </c:pt>
                <c:pt idx="1">
                  <c:v>2020</c:v>
                </c:pt>
                <c:pt idx="2">
                  <c:v>2030</c:v>
                </c:pt>
                <c:pt idx="3">
                  <c:v>2040</c:v>
                </c:pt>
                <c:pt idx="4">
                  <c:v>2050</c:v>
                </c:pt>
              </c:numCache>
            </c:numRef>
          </c:cat>
          <c:val>
            <c:numRef>
              <c:f>'Carbon Dioxide (Non-Biogenic)'!$B$10:$F$10</c:f>
              <c:numCache>
                <c:formatCode>_ * #,##0.000_ ;_ * \-#,##0.000_ ;_ * ""\-""??_ ;_ @_ </c:formatCode>
                <c:ptCount val="5"/>
                <c:pt idx="0">
                  <c:v>68.035372433775734</c:v>
                </c:pt>
                <c:pt idx="1">
                  <c:v>98.809498787901219</c:v>
                </c:pt>
                <c:pt idx="2">
                  <c:v>129.79874407651431</c:v>
                </c:pt>
                <c:pt idx="3">
                  <c:v>231.45662027788012</c:v>
                </c:pt>
                <c:pt idx="4">
                  <c:v>334.68657913423931</c:v>
                </c:pt>
              </c:numCache>
            </c:numRef>
          </c:val>
          <c:smooth val="0"/>
        </c:ser>
        <c:ser>
          <c:idx val="5"/>
          <c:order val="4"/>
          <c:tx>
            <c:strRef>
              <c:f>'Carbon Dioxide (Non-Biogenic)'!$A$11</c:f>
              <c:strCache>
                <c:ptCount val="1"/>
                <c:pt idx="0">
                  <c:v>National SLCP Action Plan</c:v>
                </c:pt>
              </c:strCache>
            </c:strRef>
          </c:tx>
          <c:marker>
            <c:symbol val="circle"/>
            <c:size val="9"/>
            <c:spPr>
              <a:solidFill>
                <a:schemeClr val="bg1"/>
              </a:solidFill>
              <a:ln w="22225">
                <a:solidFill>
                  <a:schemeClr val="tx1"/>
                </a:solidFill>
              </a:ln>
            </c:spPr>
          </c:marker>
          <c:cat>
            <c:numRef>
              <c:f>'Carbon Dioxide (Non-Biogenic)'!$B$6:$F$6</c:f>
              <c:numCache>
                <c:formatCode>General</c:formatCode>
                <c:ptCount val="5"/>
                <c:pt idx="0">
                  <c:v>2010</c:v>
                </c:pt>
                <c:pt idx="1">
                  <c:v>2020</c:v>
                </c:pt>
                <c:pt idx="2">
                  <c:v>2030</c:v>
                </c:pt>
                <c:pt idx="3">
                  <c:v>2040</c:v>
                </c:pt>
                <c:pt idx="4">
                  <c:v>2050</c:v>
                </c:pt>
              </c:numCache>
            </c:numRef>
          </c:cat>
          <c:val>
            <c:numRef>
              <c:f>'Carbon Dioxide (Non-Biogenic)'!$B$11:$F$11</c:f>
              <c:numCache>
                <c:formatCode>_ * #,##0.000_ ;_ * \-#,##0.000_ ;_ * ""\-""??_ ;_ @_ </c:formatCode>
                <c:ptCount val="5"/>
                <c:pt idx="0">
                  <c:v>68.035372433775734</c:v>
                </c:pt>
                <c:pt idx="1">
                  <c:v>98.502119809327922</c:v>
                </c:pt>
                <c:pt idx="2">
                  <c:v>129.03758115350246</c:v>
                </c:pt>
                <c:pt idx="3">
                  <c:v>229.36224274436938</c:v>
                </c:pt>
                <c:pt idx="4">
                  <c:v>330.62178983198936</c:v>
                </c:pt>
              </c:numCache>
            </c:numRef>
          </c:val>
          <c:smooth val="0"/>
        </c:ser>
        <c:dLbls>
          <c:showLegendKey val="0"/>
          <c:showVal val="0"/>
          <c:showCatName val="0"/>
          <c:showSerName val="0"/>
          <c:showPercent val="0"/>
          <c:showBubbleSize val="0"/>
        </c:dLbls>
        <c:marker val="1"/>
        <c:smooth val="0"/>
        <c:axId val="48057344"/>
        <c:axId val="48071808"/>
      </c:lineChart>
      <c:catAx>
        <c:axId val="48057344"/>
        <c:scaling>
          <c:orientation val="minMax"/>
        </c:scaling>
        <c:delete val="0"/>
        <c:axPos val="b"/>
        <c:numFmt formatCode="General" sourceLinked="1"/>
        <c:majorTickMark val="out"/>
        <c:minorTickMark val="none"/>
        <c:tickLblPos val="nextTo"/>
        <c:crossAx val="48071808"/>
        <c:crosses val="autoZero"/>
        <c:auto val="1"/>
        <c:lblAlgn val="ctr"/>
        <c:lblOffset val="100"/>
        <c:noMultiLvlLbl val="0"/>
      </c:catAx>
      <c:valAx>
        <c:axId val="48071808"/>
        <c:scaling>
          <c:orientation val="minMax"/>
          <c:max val="500"/>
        </c:scaling>
        <c:delete val="0"/>
        <c:axPos val="l"/>
        <c:title>
          <c:tx>
            <c:rich>
              <a:bodyPr rot="-5400000" vert="horz"/>
              <a:lstStyle/>
              <a:p>
                <a:pPr>
                  <a:defRPr/>
                </a:pPr>
                <a:r>
                  <a:rPr lang="en-US"/>
                  <a:t>CO2 (Million Metric Tonnes)</a:t>
                </a:r>
              </a:p>
            </c:rich>
          </c:tx>
          <c:layout>
            <c:manualLayout>
              <c:xMode val="edge"/>
              <c:yMode val="edge"/>
              <c:x val="3.2018301935108372E-2"/>
              <c:y val="0.2433111879567777"/>
            </c:manualLayout>
          </c:layout>
          <c:overlay val="0"/>
        </c:title>
        <c:numFmt formatCode="General" sourceLinked="0"/>
        <c:majorTickMark val="out"/>
        <c:minorTickMark val="none"/>
        <c:tickLblPos val="nextTo"/>
        <c:crossAx val="48057344"/>
        <c:crosses val="autoZero"/>
        <c:crossBetween val="midCat"/>
        <c:majorUnit val="100"/>
      </c:valAx>
    </c:plotArea>
    <c:legend>
      <c:legendPos val="l"/>
      <c:layout>
        <c:manualLayout>
          <c:xMode val="edge"/>
          <c:yMode val="edge"/>
          <c:x val="0.18974014135450631"/>
          <c:y val="3.6273426348022289E-2"/>
          <c:w val="0.52254585696717126"/>
          <c:h val="0.4070992018854786"/>
        </c:manualLayout>
      </c:layout>
      <c:overlay val="1"/>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manualLayout>
          <c:layoutTarget val="inner"/>
          <c:xMode val="edge"/>
          <c:yMode val="edge"/>
          <c:x val="0.2090965245723595"/>
          <c:y val="2.9776682695188371E-2"/>
          <c:w val="0.73529980088695812"/>
          <c:h val="0.88515552911054995"/>
        </c:manualLayout>
      </c:layout>
      <c:lineChart>
        <c:grouping val="standard"/>
        <c:varyColors val="0"/>
        <c:ser>
          <c:idx val="4"/>
          <c:order val="0"/>
          <c:tx>
            <c:strRef>
              <c:f>'Methane (CH4)'!$A$7</c:f>
              <c:strCache>
                <c:ptCount val="1"/>
                <c:pt idx="0">
                  <c:v>Baseline</c:v>
                </c:pt>
              </c:strCache>
            </c:strRef>
          </c:tx>
          <c:marker>
            <c:symbol val="circle"/>
            <c:size val="9"/>
            <c:spPr>
              <a:solidFill>
                <a:schemeClr val="bg1"/>
              </a:solidFill>
              <a:ln w="22225">
                <a:solidFill>
                  <a:schemeClr val="tx1"/>
                </a:solidFill>
              </a:ln>
            </c:spPr>
          </c:marker>
          <c:cat>
            <c:numRef>
              <c:f>'Methane (CH4)'!$B$6:$D$6</c:f>
              <c:numCache>
                <c:formatCode>General</c:formatCode>
                <c:ptCount val="3"/>
                <c:pt idx="0">
                  <c:v>2010</c:v>
                </c:pt>
                <c:pt idx="1">
                  <c:v>2020</c:v>
                </c:pt>
                <c:pt idx="2">
                  <c:v>2030</c:v>
                </c:pt>
              </c:numCache>
            </c:numRef>
          </c:cat>
          <c:val>
            <c:numRef>
              <c:f>'Methane (CH4)'!$B$7:$D$7</c:f>
              <c:numCache>
                <c:formatCode>_ * #,##0.000_ ;_ * \-#,##0.000_ ;_ * ""\-""??_ ;_ @_ </c:formatCode>
                <c:ptCount val="3"/>
                <c:pt idx="0">
                  <c:v>2491.3081819098816</c:v>
                </c:pt>
                <c:pt idx="1">
                  <c:v>2803.09778778788</c:v>
                </c:pt>
                <c:pt idx="2">
                  <c:v>3162.0187976595303</c:v>
                </c:pt>
              </c:numCache>
            </c:numRef>
          </c:val>
          <c:smooth val="0"/>
        </c:ser>
        <c:ser>
          <c:idx val="5"/>
          <c:order val="1"/>
          <c:tx>
            <c:strRef>
              <c:f>'Methane (CH4)'!$A$8</c:f>
              <c:strCache>
                <c:ptCount val="1"/>
                <c:pt idx="0">
                  <c:v>NDC Additional</c:v>
                </c:pt>
              </c:strCache>
            </c:strRef>
          </c:tx>
          <c:marker>
            <c:spPr>
              <a:solidFill>
                <a:schemeClr val="bg1"/>
              </a:solidFill>
              <a:ln w="22225">
                <a:solidFill>
                  <a:schemeClr val="tx1"/>
                </a:solidFill>
              </a:ln>
            </c:spPr>
          </c:marker>
          <c:cat>
            <c:numRef>
              <c:f>'Methane (CH4)'!$B$6:$D$6</c:f>
              <c:numCache>
                <c:formatCode>General</c:formatCode>
                <c:ptCount val="3"/>
                <c:pt idx="0">
                  <c:v>2010</c:v>
                </c:pt>
                <c:pt idx="1">
                  <c:v>2020</c:v>
                </c:pt>
                <c:pt idx="2">
                  <c:v>2030</c:v>
                </c:pt>
              </c:numCache>
            </c:numRef>
          </c:cat>
          <c:val>
            <c:numRef>
              <c:f>'Methane (CH4)'!$B$8:$D$8</c:f>
              <c:numCache>
                <c:formatCode>_ * #,##0.000_ ;_ * \-#,##0.000_ ;_ * ""\-""??_ ;_ @_ </c:formatCode>
                <c:ptCount val="3"/>
                <c:pt idx="0">
                  <c:v>2491.3081819098816</c:v>
                </c:pt>
                <c:pt idx="1">
                  <c:v>2787.7998346071913</c:v>
                </c:pt>
                <c:pt idx="2">
                  <c:v>3144.6207734386362</c:v>
                </c:pt>
              </c:numCache>
            </c:numRef>
          </c:val>
          <c:smooth val="0"/>
        </c:ser>
        <c:ser>
          <c:idx val="0"/>
          <c:order val="2"/>
          <c:tx>
            <c:strRef>
              <c:f>'Methane (CH4)'!$A$9</c:f>
              <c:strCache>
                <c:ptCount val="1"/>
                <c:pt idx="0">
                  <c:v>NDC Existing</c:v>
                </c:pt>
              </c:strCache>
            </c:strRef>
          </c:tx>
          <c:marker>
            <c:symbol val="circle"/>
            <c:size val="9"/>
            <c:spPr>
              <a:solidFill>
                <a:schemeClr val="bg1"/>
              </a:solidFill>
              <a:ln w="22225">
                <a:solidFill>
                  <a:schemeClr val="tx1"/>
                </a:solidFill>
              </a:ln>
            </c:spPr>
          </c:marker>
          <c:cat>
            <c:numRef>
              <c:f>'Methane (CH4)'!$B$6:$D$6</c:f>
              <c:numCache>
                <c:formatCode>General</c:formatCode>
                <c:ptCount val="3"/>
                <c:pt idx="0">
                  <c:v>2010</c:v>
                </c:pt>
                <c:pt idx="1">
                  <c:v>2020</c:v>
                </c:pt>
                <c:pt idx="2">
                  <c:v>2030</c:v>
                </c:pt>
              </c:numCache>
            </c:numRef>
          </c:cat>
          <c:val>
            <c:numRef>
              <c:f>'Methane (CH4)'!$B$9:$D$9</c:f>
              <c:numCache>
                <c:formatCode>_ * #,##0.000_ ;_ * \-#,##0.000_ ;_ * ""\-""??_ ;_ @_ </c:formatCode>
                <c:ptCount val="3"/>
                <c:pt idx="0">
                  <c:v>2491.3081819098816</c:v>
                </c:pt>
                <c:pt idx="1">
                  <c:v>2787.8270880674036</c:v>
                </c:pt>
                <c:pt idx="2">
                  <c:v>3146.1985577736759</c:v>
                </c:pt>
              </c:numCache>
            </c:numRef>
          </c:val>
          <c:smooth val="0"/>
        </c:ser>
        <c:ser>
          <c:idx val="1"/>
          <c:order val="3"/>
          <c:tx>
            <c:strRef>
              <c:f>'Methane (CH4)'!$A$10</c:f>
              <c:strCache>
                <c:ptCount val="1"/>
                <c:pt idx="0">
                  <c:v>NDC Possible</c:v>
                </c:pt>
              </c:strCache>
            </c:strRef>
          </c:tx>
          <c:marker>
            <c:symbol val="circle"/>
            <c:size val="9"/>
            <c:spPr>
              <a:solidFill>
                <a:schemeClr val="bg1"/>
              </a:solidFill>
              <a:ln w="22225">
                <a:solidFill>
                  <a:schemeClr val="tx1"/>
                </a:solidFill>
              </a:ln>
            </c:spPr>
          </c:marker>
          <c:cat>
            <c:numRef>
              <c:f>'Methane (CH4)'!$B$6:$D$6</c:f>
              <c:numCache>
                <c:formatCode>General</c:formatCode>
                <c:ptCount val="3"/>
                <c:pt idx="0">
                  <c:v>2010</c:v>
                </c:pt>
                <c:pt idx="1">
                  <c:v>2020</c:v>
                </c:pt>
                <c:pt idx="2">
                  <c:v>2030</c:v>
                </c:pt>
              </c:numCache>
            </c:numRef>
          </c:cat>
          <c:val>
            <c:numRef>
              <c:f>'Methane (CH4)'!$B$10:$D$10</c:f>
              <c:numCache>
                <c:formatCode>_ * #,##0.000_ ;_ * \-#,##0.000_ ;_ * ""\-""??_ ;_ @_ </c:formatCode>
                <c:ptCount val="3"/>
                <c:pt idx="0">
                  <c:v>2491.3081819098816</c:v>
                </c:pt>
                <c:pt idx="1">
                  <c:v>2753.5256447989341</c:v>
                </c:pt>
                <c:pt idx="2">
                  <c:v>2804.6782157546941</c:v>
                </c:pt>
              </c:numCache>
            </c:numRef>
          </c:val>
          <c:smooth val="0"/>
        </c:ser>
        <c:ser>
          <c:idx val="2"/>
          <c:order val="4"/>
          <c:tx>
            <c:strRef>
              <c:f>'Methane (CH4)'!$A$11</c:f>
              <c:strCache>
                <c:ptCount val="1"/>
                <c:pt idx="0">
                  <c:v>National SLCP Action Plan</c:v>
                </c:pt>
              </c:strCache>
            </c:strRef>
          </c:tx>
          <c:marker>
            <c:symbol val="circle"/>
            <c:size val="9"/>
            <c:spPr>
              <a:solidFill>
                <a:schemeClr val="bg1"/>
              </a:solidFill>
              <a:ln w="22225">
                <a:solidFill>
                  <a:schemeClr val="tx1"/>
                </a:solidFill>
              </a:ln>
            </c:spPr>
          </c:marker>
          <c:cat>
            <c:numRef>
              <c:f>'Methane (CH4)'!$B$6:$D$6</c:f>
              <c:numCache>
                <c:formatCode>General</c:formatCode>
                <c:ptCount val="3"/>
                <c:pt idx="0">
                  <c:v>2010</c:v>
                </c:pt>
                <c:pt idx="1">
                  <c:v>2020</c:v>
                </c:pt>
                <c:pt idx="2">
                  <c:v>2030</c:v>
                </c:pt>
              </c:numCache>
            </c:numRef>
          </c:cat>
          <c:val>
            <c:numRef>
              <c:f>'Methane (CH4)'!$B$11:$D$11</c:f>
              <c:numCache>
                <c:formatCode>_ * #,##0.000_ ;_ * \-#,##0.000_ ;_ * ""\-""??_ ;_ @_ </c:formatCode>
                <c:ptCount val="3"/>
                <c:pt idx="0">
                  <c:v>2491.3081819098816</c:v>
                </c:pt>
                <c:pt idx="1">
                  <c:v>2603.8941938549592</c:v>
                </c:pt>
                <c:pt idx="2">
                  <c:v>2466.6745934171204</c:v>
                </c:pt>
              </c:numCache>
            </c:numRef>
          </c:val>
          <c:smooth val="0"/>
        </c:ser>
        <c:dLbls>
          <c:showLegendKey val="0"/>
          <c:showVal val="0"/>
          <c:showCatName val="0"/>
          <c:showSerName val="0"/>
          <c:showPercent val="0"/>
          <c:showBubbleSize val="0"/>
        </c:dLbls>
        <c:marker val="1"/>
        <c:smooth val="0"/>
        <c:axId val="47715072"/>
        <c:axId val="47716608"/>
      </c:lineChart>
      <c:catAx>
        <c:axId val="47715072"/>
        <c:scaling>
          <c:orientation val="minMax"/>
        </c:scaling>
        <c:delete val="0"/>
        <c:axPos val="b"/>
        <c:numFmt formatCode="General" sourceLinked="1"/>
        <c:majorTickMark val="out"/>
        <c:minorTickMark val="none"/>
        <c:tickLblPos val="nextTo"/>
        <c:crossAx val="47716608"/>
        <c:crosses val="autoZero"/>
        <c:auto val="1"/>
        <c:lblAlgn val="ctr"/>
        <c:lblOffset val="100"/>
        <c:noMultiLvlLbl val="0"/>
      </c:catAx>
      <c:valAx>
        <c:axId val="47716608"/>
        <c:scaling>
          <c:orientation val="minMax"/>
          <c:min val="2200"/>
        </c:scaling>
        <c:delete val="0"/>
        <c:axPos val="l"/>
        <c:title>
          <c:tx>
            <c:rich>
              <a:bodyPr rot="-5400000" vert="horz"/>
              <a:lstStyle/>
              <a:p>
                <a:pPr>
                  <a:defRPr/>
                </a:pPr>
                <a:r>
                  <a:rPr lang="en-US"/>
                  <a:t>Methane (Thousand Metric Tonnes)</a:t>
                </a:r>
              </a:p>
            </c:rich>
          </c:tx>
          <c:layout>
            <c:manualLayout>
              <c:xMode val="edge"/>
              <c:yMode val="edge"/>
              <c:x val="1.3722129400760731E-2"/>
              <c:y val="0.10435333537923197"/>
            </c:manualLayout>
          </c:layout>
          <c:overlay val="0"/>
        </c:title>
        <c:numFmt formatCode="#,##0;[Red]#,##0" sourceLinked="0"/>
        <c:majorTickMark val="out"/>
        <c:minorTickMark val="none"/>
        <c:tickLblPos val="nextTo"/>
        <c:crossAx val="47715072"/>
        <c:crosses val="autoZero"/>
        <c:crossBetween val="midCat"/>
        <c:majorUnit val="400"/>
      </c:valAx>
    </c:plotArea>
    <c:legend>
      <c:legendPos val="l"/>
      <c:layout>
        <c:manualLayout>
          <c:xMode val="edge"/>
          <c:yMode val="edge"/>
          <c:x val="0.20442709747488461"/>
          <c:y val="3.9429752884663001E-2"/>
          <c:w val="0.50606204779550934"/>
          <c:h val="0.37067150457435494"/>
        </c:manualLayout>
      </c:layout>
      <c:overlay val="1"/>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plotArea>
      <c:layout>
        <c:manualLayout>
          <c:layoutTarget val="inner"/>
          <c:xMode val="edge"/>
          <c:yMode val="edge"/>
          <c:x val="0.21164470915616265"/>
          <c:y val="3.3085202994653742E-2"/>
          <c:w val="0.74093574675835905"/>
          <c:h val="0.88515552911054995"/>
        </c:manualLayout>
      </c:layout>
      <c:lineChart>
        <c:grouping val="standard"/>
        <c:varyColors val="0"/>
        <c:ser>
          <c:idx val="0"/>
          <c:order val="0"/>
          <c:tx>
            <c:strRef>
              <c:f>'Climate Impacts'!$A$7</c:f>
              <c:strCache>
                <c:ptCount val="1"/>
                <c:pt idx="0">
                  <c:v>Baseline</c:v>
                </c:pt>
              </c:strCache>
            </c:strRef>
          </c:tx>
          <c:spPr>
            <a:ln w="50800"/>
          </c:spPr>
          <c:marker>
            <c:symbol val="circle"/>
            <c:size val="9"/>
            <c:spPr>
              <a:solidFill>
                <a:schemeClr val="bg1"/>
              </a:solidFill>
              <a:ln w="22225">
                <a:solidFill>
                  <a:schemeClr val="tx1"/>
                </a:solidFill>
              </a:ln>
            </c:spPr>
          </c:marker>
          <c:cat>
            <c:numRef>
              <c:f>'Climate Impacts'!$B$6:$F$6</c:f>
              <c:numCache>
                <c:formatCode>General</c:formatCode>
                <c:ptCount val="5"/>
                <c:pt idx="0">
                  <c:v>2010</c:v>
                </c:pt>
                <c:pt idx="1">
                  <c:v>2020</c:v>
                </c:pt>
                <c:pt idx="2">
                  <c:v>2030</c:v>
                </c:pt>
                <c:pt idx="3">
                  <c:v>2040</c:v>
                </c:pt>
                <c:pt idx="4">
                  <c:v>2050</c:v>
                </c:pt>
              </c:numCache>
            </c:numRef>
          </c:cat>
          <c:val>
            <c:numRef>
              <c:f>'Climate Impacts'!$B$7:$F$7</c:f>
              <c:numCache>
                <c:formatCode>_ * #,##0.000_ ;_ * \-#,##0.000_ ;_ * ""\-""??_ ;_ @_ </c:formatCode>
                <c:ptCount val="5"/>
                <c:pt idx="0">
                  <c:v>0</c:v>
                </c:pt>
                <c:pt idx="1">
                  <c:v>1.1901840000000002E-3</c:v>
                </c:pt>
                <c:pt idx="2">
                  <c:v>2.89471E-3</c:v>
                </c:pt>
                <c:pt idx="3">
                  <c:v>4.8500779999999999E-3</c:v>
                </c:pt>
                <c:pt idx="4">
                  <c:v>7.5589310000000014E-3</c:v>
                </c:pt>
              </c:numCache>
            </c:numRef>
          </c:val>
          <c:smooth val="0"/>
        </c:ser>
        <c:ser>
          <c:idx val="1"/>
          <c:order val="1"/>
          <c:tx>
            <c:strRef>
              <c:f>'Climate Impacts'!$A$8</c:f>
              <c:strCache>
                <c:ptCount val="1"/>
                <c:pt idx="0">
                  <c:v>NDC Existing</c:v>
                </c:pt>
              </c:strCache>
            </c:strRef>
          </c:tx>
          <c:marker>
            <c:symbol val="circle"/>
            <c:size val="9"/>
            <c:spPr>
              <a:solidFill>
                <a:schemeClr val="bg1"/>
              </a:solidFill>
              <a:ln w="22225">
                <a:solidFill>
                  <a:schemeClr val="tx1"/>
                </a:solidFill>
              </a:ln>
            </c:spPr>
          </c:marker>
          <c:cat>
            <c:numRef>
              <c:f>'Climate Impacts'!$B$6:$F$6</c:f>
              <c:numCache>
                <c:formatCode>General</c:formatCode>
                <c:ptCount val="5"/>
                <c:pt idx="0">
                  <c:v>2010</c:v>
                </c:pt>
                <c:pt idx="1">
                  <c:v>2020</c:v>
                </c:pt>
                <c:pt idx="2">
                  <c:v>2030</c:v>
                </c:pt>
                <c:pt idx="3">
                  <c:v>2040</c:v>
                </c:pt>
                <c:pt idx="4">
                  <c:v>2050</c:v>
                </c:pt>
              </c:numCache>
            </c:numRef>
          </c:cat>
          <c:val>
            <c:numRef>
              <c:f>'Climate Impacts'!$B$8:$F$8</c:f>
              <c:numCache>
                <c:formatCode>_ * #,##0.000_ ;_ * \-#,##0.000_ ;_ * ""\-""??_ ;_ @_ </c:formatCode>
                <c:ptCount val="5"/>
                <c:pt idx="0">
                  <c:v>0</c:v>
                </c:pt>
                <c:pt idx="1">
                  <c:v>9.264989999999999E-4</c:v>
                </c:pt>
                <c:pt idx="2">
                  <c:v>2.075529E-3</c:v>
                </c:pt>
                <c:pt idx="3">
                  <c:v>3.2389710000000002E-3</c:v>
                </c:pt>
                <c:pt idx="4">
                  <c:v>4.9170900000000007E-3</c:v>
                </c:pt>
              </c:numCache>
            </c:numRef>
          </c:val>
          <c:smooth val="0"/>
        </c:ser>
        <c:ser>
          <c:idx val="2"/>
          <c:order val="2"/>
          <c:tx>
            <c:strRef>
              <c:f>'Climate Impacts'!$A$9</c:f>
              <c:strCache>
                <c:ptCount val="1"/>
                <c:pt idx="0">
                  <c:v>NDC Additional</c:v>
                </c:pt>
              </c:strCache>
            </c:strRef>
          </c:tx>
          <c:marker>
            <c:symbol val="circle"/>
            <c:size val="9"/>
            <c:spPr>
              <a:solidFill>
                <a:schemeClr val="bg1"/>
              </a:solidFill>
              <a:ln w="22225">
                <a:solidFill>
                  <a:schemeClr val="tx1"/>
                </a:solidFill>
              </a:ln>
            </c:spPr>
          </c:marker>
          <c:cat>
            <c:numRef>
              <c:f>'Climate Impacts'!$B$6:$F$6</c:f>
              <c:numCache>
                <c:formatCode>General</c:formatCode>
                <c:ptCount val="5"/>
                <c:pt idx="0">
                  <c:v>2010</c:v>
                </c:pt>
                <c:pt idx="1">
                  <c:v>2020</c:v>
                </c:pt>
                <c:pt idx="2">
                  <c:v>2030</c:v>
                </c:pt>
                <c:pt idx="3">
                  <c:v>2040</c:v>
                </c:pt>
                <c:pt idx="4">
                  <c:v>2050</c:v>
                </c:pt>
              </c:numCache>
            </c:numRef>
          </c:cat>
          <c:val>
            <c:numRef>
              <c:f>'Climate Impacts'!$B$9:$F$9</c:f>
              <c:numCache>
                <c:formatCode>_ * #,##0.000_ ;_ * \-#,##0.000_ ;_ * ""\-""??_ ;_ @_ </c:formatCode>
                <c:ptCount val="5"/>
                <c:pt idx="0">
                  <c:v>0</c:v>
                </c:pt>
                <c:pt idx="1">
                  <c:v>9.2797299999999991E-4</c:v>
                </c:pt>
                <c:pt idx="2">
                  <c:v>2.0649890000000001E-3</c:v>
                </c:pt>
                <c:pt idx="3">
                  <c:v>3.1766680000000001E-3</c:v>
                </c:pt>
                <c:pt idx="4">
                  <c:v>4.7467459999999996E-3</c:v>
                </c:pt>
              </c:numCache>
            </c:numRef>
          </c:val>
          <c:smooth val="0"/>
        </c:ser>
        <c:ser>
          <c:idx val="3"/>
          <c:order val="3"/>
          <c:tx>
            <c:strRef>
              <c:f>'Climate Impacts'!$A$10</c:f>
              <c:strCache>
                <c:ptCount val="1"/>
                <c:pt idx="0">
                  <c:v>NDC Possible</c:v>
                </c:pt>
              </c:strCache>
            </c:strRef>
          </c:tx>
          <c:marker>
            <c:symbol val="circle"/>
            <c:size val="9"/>
            <c:spPr>
              <a:solidFill>
                <a:schemeClr val="bg1"/>
              </a:solidFill>
              <a:ln w="22225">
                <a:solidFill>
                  <a:schemeClr val="tx1"/>
                </a:solidFill>
              </a:ln>
            </c:spPr>
          </c:marker>
          <c:cat>
            <c:numRef>
              <c:f>'Climate Impacts'!$B$6:$F$6</c:f>
              <c:numCache>
                <c:formatCode>General</c:formatCode>
                <c:ptCount val="5"/>
                <c:pt idx="0">
                  <c:v>2010</c:v>
                </c:pt>
                <c:pt idx="1">
                  <c:v>2020</c:v>
                </c:pt>
                <c:pt idx="2">
                  <c:v>2030</c:v>
                </c:pt>
                <c:pt idx="3">
                  <c:v>2040</c:v>
                </c:pt>
                <c:pt idx="4">
                  <c:v>2050</c:v>
                </c:pt>
              </c:numCache>
            </c:numRef>
          </c:cat>
          <c:val>
            <c:numRef>
              <c:f>'Climate Impacts'!$B$10:$F$10</c:f>
              <c:numCache>
                <c:formatCode>_ * #,##0.000_ ;_ * \-#,##0.000_ ;_ * ""\-""??_ ;_ @_ </c:formatCode>
                <c:ptCount val="5"/>
                <c:pt idx="0">
                  <c:v>0</c:v>
                </c:pt>
                <c:pt idx="1">
                  <c:v>9.2633400000000001E-4</c:v>
                </c:pt>
                <c:pt idx="2">
                  <c:v>2.006159E-3</c:v>
                </c:pt>
                <c:pt idx="3">
                  <c:v>2.9606730000000005E-3</c:v>
                </c:pt>
                <c:pt idx="4">
                  <c:v>4.3719430000000005E-3</c:v>
                </c:pt>
              </c:numCache>
            </c:numRef>
          </c:val>
          <c:smooth val="0"/>
        </c:ser>
        <c:ser>
          <c:idx val="4"/>
          <c:order val="4"/>
          <c:tx>
            <c:strRef>
              <c:f>'Climate Impacts'!$A$11</c:f>
              <c:strCache>
                <c:ptCount val="1"/>
                <c:pt idx="0">
                  <c:v>National SLCP Action Plan</c:v>
                </c:pt>
              </c:strCache>
            </c:strRef>
          </c:tx>
          <c:marker>
            <c:symbol val="circle"/>
            <c:size val="9"/>
            <c:spPr>
              <a:solidFill>
                <a:schemeClr val="bg1"/>
              </a:solidFill>
              <a:ln w="22225">
                <a:solidFill>
                  <a:schemeClr val="tx1"/>
                </a:solidFill>
              </a:ln>
            </c:spPr>
          </c:marker>
          <c:cat>
            <c:numRef>
              <c:f>'Climate Impacts'!$B$6:$F$6</c:f>
              <c:numCache>
                <c:formatCode>General</c:formatCode>
                <c:ptCount val="5"/>
                <c:pt idx="0">
                  <c:v>2010</c:v>
                </c:pt>
                <c:pt idx="1">
                  <c:v>2020</c:v>
                </c:pt>
                <c:pt idx="2">
                  <c:v>2030</c:v>
                </c:pt>
                <c:pt idx="3">
                  <c:v>2040</c:v>
                </c:pt>
                <c:pt idx="4">
                  <c:v>2050</c:v>
                </c:pt>
              </c:numCache>
            </c:numRef>
          </c:cat>
          <c:val>
            <c:numRef>
              <c:f>'Climate Impacts'!$B$11:$F$11</c:f>
              <c:numCache>
                <c:formatCode>_ * #,##0.000_ ;_ * \-#,##0.000_ ;_ * ""\-""??_ ;_ @_ </c:formatCode>
                <c:ptCount val="5"/>
                <c:pt idx="0">
                  <c:v>0</c:v>
                </c:pt>
                <c:pt idx="1">
                  <c:v>9.0185700000000005E-4</c:v>
                </c:pt>
                <c:pt idx="2">
                  <c:v>1.8967950000000002E-3</c:v>
                </c:pt>
                <c:pt idx="3">
                  <c:v>2.7176019999999995E-3</c:v>
                </c:pt>
                <c:pt idx="4">
                  <c:v>3.9489989999999999E-3</c:v>
                </c:pt>
              </c:numCache>
            </c:numRef>
          </c:val>
          <c:smooth val="0"/>
        </c:ser>
        <c:dLbls>
          <c:showLegendKey val="0"/>
          <c:showVal val="0"/>
          <c:showCatName val="0"/>
          <c:showSerName val="0"/>
          <c:showPercent val="0"/>
          <c:showBubbleSize val="0"/>
        </c:dLbls>
        <c:marker val="1"/>
        <c:smooth val="0"/>
        <c:axId val="48381952"/>
        <c:axId val="48383872"/>
      </c:lineChart>
      <c:catAx>
        <c:axId val="48381952"/>
        <c:scaling>
          <c:orientation val="minMax"/>
        </c:scaling>
        <c:delete val="0"/>
        <c:axPos val="b"/>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48383872"/>
        <c:crosses val="autoZero"/>
        <c:auto val="1"/>
        <c:lblAlgn val="ctr"/>
        <c:lblOffset val="100"/>
        <c:noMultiLvlLbl val="0"/>
      </c:catAx>
      <c:valAx>
        <c:axId val="48383872"/>
        <c:scaling>
          <c:orientation val="minMax"/>
        </c:scaling>
        <c:delete val="0"/>
        <c:axPos val="l"/>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Deg. C</a:t>
                </a:r>
              </a:p>
            </c:rich>
          </c:tx>
          <c:layout>
            <c:manualLayout>
              <c:xMode val="edge"/>
              <c:yMode val="edge"/>
              <c:x val="5.7895305541610355E-2"/>
              <c:y val="0.40542868263058102"/>
            </c:manualLayout>
          </c:layout>
          <c:overlay val="0"/>
        </c:title>
        <c:numFmt formatCode="_ * #,##0.000_ ;_ * \-#,##0.000_ ;_ * &quot;&quot;\-&quot;&quot;??_ ;_ @_ "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48381952"/>
        <c:crosses val="autoZero"/>
        <c:crossBetween val="midCat"/>
        <c:majorUnit val="2.0000000000000005E-3"/>
      </c:valAx>
    </c:plotArea>
    <c:legend>
      <c:legendPos val="l"/>
      <c:layout>
        <c:manualLayout>
          <c:xMode val="edge"/>
          <c:yMode val="edge"/>
          <c:x val="0.22107495670902211"/>
          <c:y val="5.5972348064671926E-2"/>
          <c:w val="0.44531609986150755"/>
          <c:h val="0.39593088475043081"/>
        </c:manualLayout>
      </c:layout>
      <c:overlay val="1"/>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0.1811</cdr:x>
      <cdr:y>0.05085</cdr:y>
    </cdr:from>
    <cdr:to>
      <cdr:x>0.6315</cdr:x>
      <cdr:y>0.15354</cdr:y>
    </cdr:to>
    <cdr:sp macro="" textlink="">
      <cdr:nvSpPr>
        <cdr:cNvPr id="2" name="TextBox 10"/>
        <cdr:cNvSpPr txBox="1"/>
      </cdr:nvSpPr>
      <cdr:spPr>
        <a:xfrm xmlns:a="http://schemas.openxmlformats.org/drawingml/2006/main">
          <a:off x="796636" y="228600"/>
          <a:ext cx="19812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t>Black Carbon</a:t>
          </a:r>
          <a:endParaRPr lang="en-US" sz="2400" b="1" baseline="-25000" dirty="0"/>
        </a:p>
      </cdr:txBody>
    </cdr:sp>
  </cdr:relSizeAnchor>
</c:userShapes>
</file>

<file path=ppt/drawings/drawing2.xml><?xml version="1.0" encoding="utf-8"?>
<c:userShapes xmlns:c="http://schemas.openxmlformats.org/drawingml/2006/chart">
  <cdr:relSizeAnchor xmlns:cdr="http://schemas.openxmlformats.org/drawingml/2006/chartDrawing">
    <cdr:from>
      <cdr:x>0.50157</cdr:x>
      <cdr:y>0.75913</cdr:y>
    </cdr:from>
    <cdr:to>
      <cdr:x>0.81191</cdr:x>
      <cdr:y>0.86358</cdr:y>
    </cdr:to>
    <cdr:sp macro="" textlink="">
      <cdr:nvSpPr>
        <cdr:cNvPr id="2" name="TextBox 10"/>
        <cdr:cNvSpPr txBox="1"/>
      </cdr:nvSpPr>
      <cdr:spPr>
        <a:xfrm xmlns:a="http://schemas.openxmlformats.org/drawingml/2006/main">
          <a:off x="2216727" y="3355032"/>
          <a:ext cx="13716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smtClean="0"/>
            <a:t>Methane</a:t>
          </a:r>
          <a:endParaRPr lang="en-US" sz="2400" b="1" baseline="-25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48" tIns="48324" rIns="96648" bIns="48324" rtlCol="0"/>
          <a:lstStyle>
            <a:lvl1pPr algn="r">
              <a:defRPr sz="1300"/>
            </a:lvl1pPr>
          </a:lstStyle>
          <a:p>
            <a:fld id="{7CF32F36-04E0-4972-949F-613CEB41AC2A}" type="datetimeFigureOut">
              <a:rPr lang="en-US" smtClean="0"/>
              <a:pPr/>
              <a:t>7/12/2018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8" tIns="48324" rIns="96648" bIns="4832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4" rIns="96648"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8" tIns="48324" rIns="96648"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48" tIns="48324" rIns="96648" bIns="48324" rtlCol="0" anchor="b"/>
          <a:lstStyle>
            <a:lvl1pPr algn="r">
              <a:defRPr sz="1300"/>
            </a:lvl1pPr>
          </a:lstStyle>
          <a:p>
            <a:fld id="{830C7407-5A8F-43A9-B6E5-6757F757582C}" type="slidenum">
              <a:rPr lang="en-US" smtClean="0"/>
              <a:pPr/>
              <a:t>‹#›</a:t>
            </a:fld>
            <a:endParaRPr lang="en-US"/>
          </a:p>
        </p:txBody>
      </p:sp>
    </p:spTree>
    <p:extLst>
      <p:ext uri="{BB962C8B-B14F-4D97-AF65-F5344CB8AC3E}">
        <p14:creationId xmlns:p14="http://schemas.microsoft.com/office/powerpoint/2010/main" val="27984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DEAC9-F0FD-47AB-BF59-DF3C8D589DAD}"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6AB1E-F220-419E-9ABD-E99FD1823B95}" type="datetime1">
              <a:rPr lang="en-US" smtClean="0"/>
              <a:pPr/>
              <a:t>7/12/2018</a:t>
            </a:fld>
            <a:endParaRPr lang="en-US"/>
          </a:p>
        </p:txBody>
      </p:sp>
      <p:sp>
        <p:nvSpPr>
          <p:cNvPr id="5" name="Footer Placeholder 4"/>
          <p:cNvSpPr>
            <a:spLocks noGrp="1"/>
          </p:cNvSpPr>
          <p:nvPr>
            <p:ph type="ftr" sz="quarter" idx="11"/>
          </p:nvPr>
        </p:nvSpPr>
        <p:spPr/>
        <p:txBody>
          <a:bodyPr/>
          <a:lstStyle/>
          <a:p>
            <a:r>
              <a:rPr lang="en-US" smtClean="0"/>
              <a:t>National Action Plan for Reducing SLCP in Bangladesh                                                                                                                   Dr. Tanvir Ahmed</a:t>
            </a:r>
            <a:endParaRPr lang="en-US"/>
          </a:p>
        </p:txBody>
      </p:sp>
      <p:sp>
        <p:nvSpPr>
          <p:cNvPr id="6" name="Slide Number Placeholder 5"/>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8A508-9BDE-4BE0-942B-FD73766FDB5A}" type="datetime1">
              <a:rPr lang="en-US" smtClean="0"/>
              <a:pPr/>
              <a:t>7/12/2018</a:t>
            </a:fld>
            <a:endParaRPr lang="en-US"/>
          </a:p>
        </p:txBody>
      </p:sp>
      <p:sp>
        <p:nvSpPr>
          <p:cNvPr id="5" name="Footer Placeholder 4"/>
          <p:cNvSpPr>
            <a:spLocks noGrp="1"/>
          </p:cNvSpPr>
          <p:nvPr>
            <p:ph type="ftr" sz="quarter" idx="11"/>
          </p:nvPr>
        </p:nvSpPr>
        <p:spPr/>
        <p:txBody>
          <a:bodyPr/>
          <a:lstStyle/>
          <a:p>
            <a:r>
              <a:rPr lang="en-US" smtClean="0"/>
              <a:t>National Action Plan for Reducing SLCP in Bangladesh                                                                                                                   Dr. Tanvir Ahmed</a:t>
            </a:r>
            <a:endParaRPr lang="en-US"/>
          </a:p>
        </p:txBody>
      </p:sp>
      <p:sp>
        <p:nvSpPr>
          <p:cNvPr id="6" name="Slide Number Placeholder 5"/>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B3EC1-74DE-4EA4-96D0-C850C5F9CC88}" type="datetime1">
              <a:rPr lang="en-US" smtClean="0"/>
              <a:pPr/>
              <a:t>7/12/2018</a:t>
            </a:fld>
            <a:endParaRPr lang="en-US"/>
          </a:p>
        </p:txBody>
      </p:sp>
      <p:sp>
        <p:nvSpPr>
          <p:cNvPr id="5" name="Footer Placeholder 4"/>
          <p:cNvSpPr>
            <a:spLocks noGrp="1"/>
          </p:cNvSpPr>
          <p:nvPr>
            <p:ph type="ftr" sz="quarter" idx="11"/>
          </p:nvPr>
        </p:nvSpPr>
        <p:spPr/>
        <p:txBody>
          <a:bodyPr/>
          <a:lstStyle/>
          <a:p>
            <a:r>
              <a:rPr lang="en-US" smtClean="0"/>
              <a:t>National Action Plan for Reducing SLCP in Bangladesh                                                                                                                   Dr. Tanvir Ahmed</a:t>
            </a:r>
            <a:endParaRPr lang="en-US"/>
          </a:p>
        </p:txBody>
      </p:sp>
      <p:sp>
        <p:nvSpPr>
          <p:cNvPr id="6" name="Slide Number Placeholder 5"/>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FD963-3E3C-4B03-AA98-E03A33D809C4}" type="datetime1">
              <a:rPr lang="en-US" smtClean="0"/>
              <a:pPr/>
              <a:t>7/12/2018</a:t>
            </a:fld>
            <a:endParaRPr lang="en-US"/>
          </a:p>
        </p:txBody>
      </p:sp>
      <p:sp>
        <p:nvSpPr>
          <p:cNvPr id="5" name="Footer Placeholder 4"/>
          <p:cNvSpPr>
            <a:spLocks noGrp="1"/>
          </p:cNvSpPr>
          <p:nvPr>
            <p:ph type="ftr" sz="quarter" idx="11"/>
          </p:nvPr>
        </p:nvSpPr>
        <p:spPr/>
        <p:txBody>
          <a:bodyPr/>
          <a:lstStyle/>
          <a:p>
            <a:r>
              <a:rPr lang="en-US" smtClean="0"/>
              <a:t>National Action Plan for Reducing SLCP in Bangladesh                                                                                                                   Dr. Tanvir Ahmed</a:t>
            </a:r>
            <a:endParaRPr lang="en-US"/>
          </a:p>
        </p:txBody>
      </p:sp>
      <p:sp>
        <p:nvSpPr>
          <p:cNvPr id="6" name="Slide Number Placeholder 5"/>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6E0B-F7EE-4727-8F6A-46BC1E960EFA}" type="datetime1">
              <a:rPr lang="en-US" smtClean="0"/>
              <a:pPr/>
              <a:t>7/12/2018</a:t>
            </a:fld>
            <a:endParaRPr lang="en-US"/>
          </a:p>
        </p:txBody>
      </p:sp>
      <p:sp>
        <p:nvSpPr>
          <p:cNvPr id="5" name="Footer Placeholder 4"/>
          <p:cNvSpPr>
            <a:spLocks noGrp="1"/>
          </p:cNvSpPr>
          <p:nvPr>
            <p:ph type="ftr" sz="quarter" idx="11"/>
          </p:nvPr>
        </p:nvSpPr>
        <p:spPr/>
        <p:txBody>
          <a:bodyPr/>
          <a:lstStyle/>
          <a:p>
            <a:r>
              <a:rPr lang="en-US" smtClean="0"/>
              <a:t>National Action Plan for Reducing SLCP in Bangladesh                                                                                                                   Dr. Tanvir Ahmed</a:t>
            </a:r>
            <a:endParaRPr lang="en-US"/>
          </a:p>
        </p:txBody>
      </p:sp>
      <p:sp>
        <p:nvSpPr>
          <p:cNvPr id="6" name="Slide Number Placeholder 5"/>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06D32-7704-417D-9F70-559528C7E9AE}" type="datetime1">
              <a:rPr lang="en-US" smtClean="0"/>
              <a:pPr/>
              <a:t>7/12/2018</a:t>
            </a:fld>
            <a:endParaRPr lang="en-US"/>
          </a:p>
        </p:txBody>
      </p:sp>
      <p:sp>
        <p:nvSpPr>
          <p:cNvPr id="6" name="Footer Placeholder 5"/>
          <p:cNvSpPr>
            <a:spLocks noGrp="1"/>
          </p:cNvSpPr>
          <p:nvPr>
            <p:ph type="ftr" sz="quarter" idx="11"/>
          </p:nvPr>
        </p:nvSpPr>
        <p:spPr/>
        <p:txBody>
          <a:bodyPr/>
          <a:lstStyle/>
          <a:p>
            <a:r>
              <a:rPr lang="en-US" smtClean="0"/>
              <a:t>National Action Plan for Reducing SLCP in Bangladesh                                                                                                                   Dr. Tanvir Ahmed</a:t>
            </a:r>
            <a:endParaRPr lang="en-US"/>
          </a:p>
        </p:txBody>
      </p:sp>
      <p:sp>
        <p:nvSpPr>
          <p:cNvPr id="7" name="Slide Number Placeholder 6"/>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BBB17F-D810-4575-ABE4-65CE5D712103}" type="datetime1">
              <a:rPr lang="en-US" smtClean="0"/>
              <a:pPr/>
              <a:t>7/12/2018</a:t>
            </a:fld>
            <a:endParaRPr lang="en-US"/>
          </a:p>
        </p:txBody>
      </p:sp>
      <p:sp>
        <p:nvSpPr>
          <p:cNvPr id="8" name="Footer Placeholder 7"/>
          <p:cNvSpPr>
            <a:spLocks noGrp="1"/>
          </p:cNvSpPr>
          <p:nvPr>
            <p:ph type="ftr" sz="quarter" idx="11"/>
          </p:nvPr>
        </p:nvSpPr>
        <p:spPr/>
        <p:txBody>
          <a:bodyPr/>
          <a:lstStyle/>
          <a:p>
            <a:r>
              <a:rPr lang="en-US" smtClean="0"/>
              <a:t>National Action Plan for Reducing SLCP in Bangladesh                                                                                                                   Dr. Tanvir Ahmed</a:t>
            </a:r>
            <a:endParaRPr lang="en-US"/>
          </a:p>
        </p:txBody>
      </p:sp>
      <p:sp>
        <p:nvSpPr>
          <p:cNvPr id="9" name="Slide Number Placeholder 8"/>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BAF46B-513B-42CC-BC93-D462C2D513F5}" type="datetime1">
              <a:rPr lang="en-US" smtClean="0"/>
              <a:pPr/>
              <a:t>7/12/2018</a:t>
            </a:fld>
            <a:endParaRPr lang="en-US"/>
          </a:p>
        </p:txBody>
      </p:sp>
      <p:sp>
        <p:nvSpPr>
          <p:cNvPr id="4" name="Footer Placeholder 3"/>
          <p:cNvSpPr>
            <a:spLocks noGrp="1"/>
          </p:cNvSpPr>
          <p:nvPr>
            <p:ph type="ftr" sz="quarter" idx="11"/>
          </p:nvPr>
        </p:nvSpPr>
        <p:spPr/>
        <p:txBody>
          <a:bodyPr/>
          <a:lstStyle/>
          <a:p>
            <a:r>
              <a:rPr lang="en-US" smtClean="0"/>
              <a:t>National Action Plan for Reducing SLCP in Bangladesh                                                                                                                   Dr. Tanvir Ahmed</a:t>
            </a:r>
            <a:endParaRPr lang="en-US"/>
          </a:p>
        </p:txBody>
      </p:sp>
      <p:sp>
        <p:nvSpPr>
          <p:cNvPr id="5" name="Slide Number Placeholder 4"/>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66BCB-6231-4AED-BE75-9EC81B1C7026}" type="datetime1">
              <a:rPr lang="en-US" smtClean="0"/>
              <a:pPr/>
              <a:t>7/12/2018</a:t>
            </a:fld>
            <a:endParaRPr lang="en-US"/>
          </a:p>
        </p:txBody>
      </p:sp>
      <p:sp>
        <p:nvSpPr>
          <p:cNvPr id="3" name="Footer Placeholder 2"/>
          <p:cNvSpPr>
            <a:spLocks noGrp="1"/>
          </p:cNvSpPr>
          <p:nvPr>
            <p:ph type="ftr" sz="quarter" idx="11"/>
          </p:nvPr>
        </p:nvSpPr>
        <p:spPr/>
        <p:txBody>
          <a:bodyPr/>
          <a:lstStyle/>
          <a:p>
            <a:r>
              <a:rPr lang="en-US" smtClean="0"/>
              <a:t>National Action Plan for Reducing SLCP in Bangladesh                                                                                                                   Dr. Tanvir Ahmed</a:t>
            </a:r>
            <a:endParaRPr lang="en-US"/>
          </a:p>
        </p:txBody>
      </p:sp>
      <p:sp>
        <p:nvSpPr>
          <p:cNvPr id="4" name="Slide Number Placeholder 3"/>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BEE00-7CCB-4B73-8AB5-6BA40CA22AB8}" type="datetime1">
              <a:rPr lang="en-US" smtClean="0"/>
              <a:pPr/>
              <a:t>7/12/2018</a:t>
            </a:fld>
            <a:endParaRPr lang="en-US"/>
          </a:p>
        </p:txBody>
      </p:sp>
      <p:sp>
        <p:nvSpPr>
          <p:cNvPr id="6" name="Footer Placeholder 5"/>
          <p:cNvSpPr>
            <a:spLocks noGrp="1"/>
          </p:cNvSpPr>
          <p:nvPr>
            <p:ph type="ftr" sz="quarter" idx="11"/>
          </p:nvPr>
        </p:nvSpPr>
        <p:spPr/>
        <p:txBody>
          <a:bodyPr/>
          <a:lstStyle/>
          <a:p>
            <a:r>
              <a:rPr lang="en-US" smtClean="0"/>
              <a:t>National Action Plan for Reducing SLCP in Bangladesh                                                                                                                   Dr. Tanvir Ahmed</a:t>
            </a:r>
            <a:endParaRPr lang="en-US"/>
          </a:p>
        </p:txBody>
      </p:sp>
      <p:sp>
        <p:nvSpPr>
          <p:cNvPr id="7" name="Slide Number Placeholder 6"/>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FB0D6-9802-475F-88C2-B084F497E829}" type="datetime1">
              <a:rPr lang="en-US" smtClean="0"/>
              <a:pPr/>
              <a:t>7/12/2018</a:t>
            </a:fld>
            <a:endParaRPr lang="en-US"/>
          </a:p>
        </p:txBody>
      </p:sp>
      <p:sp>
        <p:nvSpPr>
          <p:cNvPr id="6" name="Footer Placeholder 5"/>
          <p:cNvSpPr>
            <a:spLocks noGrp="1"/>
          </p:cNvSpPr>
          <p:nvPr>
            <p:ph type="ftr" sz="quarter" idx="11"/>
          </p:nvPr>
        </p:nvSpPr>
        <p:spPr/>
        <p:txBody>
          <a:bodyPr/>
          <a:lstStyle/>
          <a:p>
            <a:r>
              <a:rPr lang="en-US" smtClean="0"/>
              <a:t>National Action Plan for Reducing SLCP in Bangladesh                                                                                                                   Dr. Tanvir Ahmed</a:t>
            </a:r>
            <a:endParaRPr lang="en-US"/>
          </a:p>
        </p:txBody>
      </p:sp>
      <p:sp>
        <p:nvSpPr>
          <p:cNvPr id="7" name="Slide Number Placeholder 6"/>
          <p:cNvSpPr>
            <a:spLocks noGrp="1"/>
          </p:cNvSpPr>
          <p:nvPr>
            <p:ph type="sldNum" sz="quarter" idx="12"/>
          </p:nvPr>
        </p:nvSpPr>
        <p:spPr/>
        <p:txBody>
          <a:bodyPr/>
          <a:lstStyle/>
          <a:p>
            <a:fld id="{8920BA75-9B8A-4935-B20B-9D63CFAA7B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55747-748F-40C6-B1EA-37692D272D3C}" type="datetime1">
              <a:rPr lang="en-US" smtClean="0"/>
              <a:pPr/>
              <a:t>7/12/2018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National Action Plan for Reducing SLCP in Bangladesh                                                                                                                   Dr. Tanvir Ahmed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0BA75-9B8A-4935-B20B-9D63CFAA7B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219200"/>
            <a:ext cx="9067800" cy="2133600"/>
          </a:xfrm>
        </p:spPr>
        <p:txBody>
          <a:bodyPr>
            <a:noAutofit/>
          </a:bodyPr>
          <a:lstStyle/>
          <a:p>
            <a:r>
              <a:rPr lang="en-US" sz="3600" b="1" dirty="0" smtClean="0"/>
              <a:t/>
            </a:r>
            <a:br>
              <a:rPr lang="en-US" sz="3600" b="1" dirty="0" smtClean="0"/>
            </a:br>
            <a:r>
              <a:rPr lang="en-US" sz="3600" b="1" dirty="0" smtClean="0"/>
              <a:t> </a:t>
            </a:r>
            <a:r>
              <a:rPr lang="en-US" sz="3600" b="1" dirty="0" smtClean="0"/>
              <a:t>MULTIPLE BENEFITS PATHWAYS </a:t>
            </a:r>
            <a:r>
              <a:rPr lang="en-US" sz="3600" b="1" dirty="0" smtClean="0"/>
              <a:t>APPROACH – </a:t>
            </a:r>
            <a:r>
              <a:rPr lang="en-US" sz="3600" b="1" dirty="0" smtClean="0">
                <a:solidFill>
                  <a:schemeClr val="accent2">
                    <a:lumMod val="75000"/>
                  </a:schemeClr>
                </a:solidFill>
              </a:rPr>
              <a:t>EXPERIENCE FROM BANGLADESH</a:t>
            </a:r>
            <a:endParaRPr lang="en-US" sz="3600" b="1" i="1" dirty="0" smtClean="0">
              <a:solidFill>
                <a:schemeClr val="accent2">
                  <a:lumMod val="75000"/>
                </a:schemeClr>
              </a:solidFill>
            </a:endParaRPr>
          </a:p>
        </p:txBody>
      </p:sp>
      <p:sp>
        <p:nvSpPr>
          <p:cNvPr id="80900" name="Rectangle 4"/>
          <p:cNvSpPr>
            <a:spLocks noChangeArrowheads="1"/>
          </p:cNvSpPr>
          <p:nvPr/>
        </p:nvSpPr>
        <p:spPr bwMode="auto">
          <a:xfrm>
            <a:off x="0" y="381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1" name="Rectangle 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5" descr="C:\Users\Ashraf\AppData\Local\Temp\BUET Monogram.jpg"/>
          <p:cNvPicPr/>
          <p:nvPr/>
        </p:nvPicPr>
        <p:blipFill>
          <a:blip r:embed="rId3" cstate="print"/>
          <a:srcRect/>
          <a:stretch>
            <a:fillRect/>
          </a:stretch>
        </p:blipFill>
        <p:spPr bwMode="auto">
          <a:xfrm>
            <a:off x="1184564" y="3886200"/>
            <a:ext cx="1676400" cy="1143000"/>
          </a:xfrm>
          <a:prstGeom prst="rect">
            <a:avLst/>
          </a:prstGeom>
          <a:noFill/>
          <a:ln w="9525">
            <a:noFill/>
            <a:miter lim="800000"/>
            <a:headEnd/>
            <a:tailEnd/>
          </a:ln>
        </p:spPr>
      </p:pic>
      <p:cxnSp>
        <p:nvCxnSpPr>
          <p:cNvPr id="18" name="Straight Connector 17"/>
          <p:cNvCxnSpPr/>
          <p:nvPr/>
        </p:nvCxnSpPr>
        <p:spPr>
          <a:xfrm>
            <a:off x="554181" y="1676400"/>
            <a:ext cx="8077200" cy="1588"/>
          </a:xfrm>
          <a:prstGeom prst="line">
            <a:avLst/>
          </a:prstGeom>
          <a:ln>
            <a:solidFill>
              <a:schemeClr val="accent4">
                <a:lumMod val="75000"/>
              </a:schemeClr>
            </a:solidFill>
          </a:ln>
        </p:spPr>
        <p:style>
          <a:lnRef idx="2">
            <a:schemeClr val="accent3"/>
          </a:lnRef>
          <a:fillRef idx="0">
            <a:schemeClr val="accent3"/>
          </a:fillRef>
          <a:effectRef idx="1">
            <a:schemeClr val="accent3"/>
          </a:effectRef>
          <a:fontRef idx="minor">
            <a:schemeClr val="tx1"/>
          </a:fontRef>
        </p:style>
      </p:cxnSp>
      <p:sp>
        <p:nvSpPr>
          <p:cNvPr id="19" name="Title 1"/>
          <p:cNvSpPr txBox="1">
            <a:spLocks/>
          </p:cNvSpPr>
          <p:nvPr/>
        </p:nvSpPr>
        <p:spPr>
          <a:xfrm>
            <a:off x="2854037" y="3581400"/>
            <a:ext cx="5257800" cy="1219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200" b="1" u="none" strike="noStrike" kern="1200" cap="none" spc="0" normalizeH="0" baseline="0" noProof="0" dirty="0" smtClean="0">
                <a:ln>
                  <a:noFill/>
                </a:ln>
                <a:solidFill>
                  <a:schemeClr val="accent3">
                    <a:lumMod val="50000"/>
                  </a:schemeClr>
                </a:solidFill>
                <a:effectLst/>
                <a:uLnTx/>
                <a:uFillTx/>
                <a:latin typeface="Cambria" panose="02040503050406030204" pitchFamily="18" charset="0"/>
                <a:ea typeface="+mj-ea"/>
                <a:cs typeface="+mj-cs"/>
              </a:rPr>
              <a:t/>
            </a:r>
            <a:br>
              <a:rPr kumimoji="0" lang="en-US" sz="2200" b="1" u="none" strike="noStrike" kern="1200" cap="none" spc="0" normalizeH="0" baseline="0" noProof="0" dirty="0" smtClean="0">
                <a:ln>
                  <a:noFill/>
                </a:ln>
                <a:solidFill>
                  <a:schemeClr val="accent3">
                    <a:lumMod val="50000"/>
                  </a:schemeClr>
                </a:solidFill>
                <a:effectLst/>
                <a:uLnTx/>
                <a:uFillTx/>
                <a:latin typeface="Cambria" panose="02040503050406030204" pitchFamily="18" charset="0"/>
                <a:ea typeface="+mj-ea"/>
                <a:cs typeface="+mj-cs"/>
              </a:rPr>
            </a:br>
            <a:r>
              <a:rPr kumimoji="0" lang="en-US" sz="2200" b="1" u="none" strike="noStrike" kern="1200" cap="none" spc="0" normalizeH="0" baseline="0" noProof="0" dirty="0" smtClean="0">
                <a:ln>
                  <a:noFill/>
                </a:ln>
                <a:solidFill>
                  <a:schemeClr val="accent3">
                    <a:lumMod val="50000"/>
                  </a:schemeClr>
                </a:solidFill>
                <a:effectLst/>
                <a:uLnTx/>
                <a:uFillTx/>
                <a:latin typeface="Cambria" panose="02040503050406030204" pitchFamily="18" charset="0"/>
                <a:ea typeface="+mj-ea"/>
                <a:cs typeface="+mj-cs"/>
              </a:rPr>
              <a:t>Dr. </a:t>
            </a:r>
            <a:r>
              <a:rPr kumimoji="0" lang="en-US" sz="2200" b="1" u="none" strike="noStrike" kern="1200" cap="none" spc="0" normalizeH="0" baseline="0" noProof="0" dirty="0" err="1" smtClean="0">
                <a:ln>
                  <a:noFill/>
                </a:ln>
                <a:solidFill>
                  <a:schemeClr val="accent3">
                    <a:lumMod val="50000"/>
                  </a:schemeClr>
                </a:solidFill>
                <a:effectLst/>
                <a:uLnTx/>
                <a:uFillTx/>
                <a:latin typeface="Cambria" panose="02040503050406030204" pitchFamily="18" charset="0"/>
                <a:ea typeface="+mj-ea"/>
                <a:cs typeface="+mj-cs"/>
              </a:rPr>
              <a:t>Tanvir</a:t>
            </a:r>
            <a:r>
              <a:rPr kumimoji="0" lang="en-US" sz="2200" b="1" u="none" strike="noStrike" kern="1200" cap="none" spc="0" normalizeH="0" baseline="0" noProof="0" dirty="0" smtClean="0">
                <a:ln>
                  <a:noFill/>
                </a:ln>
                <a:solidFill>
                  <a:schemeClr val="accent3">
                    <a:lumMod val="50000"/>
                  </a:schemeClr>
                </a:solidFill>
                <a:effectLst/>
                <a:uLnTx/>
                <a:uFillTx/>
                <a:latin typeface="Cambria" panose="02040503050406030204" pitchFamily="18" charset="0"/>
                <a:ea typeface="+mj-ea"/>
                <a:cs typeface="+mj-cs"/>
              </a:rPr>
              <a:t> Ahmed</a:t>
            </a:r>
          </a:p>
          <a:p>
            <a:pPr marL="0" marR="0" lvl="0" indent="0" defTabSz="914400" rtl="0" eaLnBrk="1" fontAlgn="auto" latinLnBrk="0" hangingPunct="1">
              <a:lnSpc>
                <a:spcPct val="100000"/>
              </a:lnSpc>
              <a:spcBef>
                <a:spcPct val="0"/>
              </a:spcBef>
              <a:spcAft>
                <a:spcPts val="0"/>
              </a:spcAft>
              <a:buClrTx/>
              <a:buSzTx/>
              <a:buFontTx/>
              <a:buNone/>
              <a:tabLst/>
              <a:defRPr/>
            </a:pPr>
            <a:r>
              <a:rPr lang="en-US" sz="2200" b="1" noProof="0" dirty="0" smtClean="0">
                <a:solidFill>
                  <a:srgbClr val="7030A0"/>
                </a:solidFill>
                <a:latin typeface="Cambria" panose="02040503050406030204" pitchFamily="18" charset="0"/>
                <a:ea typeface="+mj-ea"/>
                <a:cs typeface="+mj-cs"/>
              </a:rPr>
              <a:t>Bangladesh </a:t>
            </a:r>
            <a:r>
              <a:rPr lang="en-US" sz="2200" b="1" noProof="0" dirty="0" err="1" smtClean="0">
                <a:solidFill>
                  <a:srgbClr val="7030A0"/>
                </a:solidFill>
                <a:latin typeface="Cambria" panose="02040503050406030204" pitchFamily="18" charset="0"/>
                <a:ea typeface="+mj-ea"/>
                <a:cs typeface="+mj-cs"/>
              </a:rPr>
              <a:t>Univ</a:t>
            </a:r>
            <a:r>
              <a:rPr lang="en-US" sz="2200" b="1" dirty="0" smtClean="0">
                <a:solidFill>
                  <a:srgbClr val="7030A0"/>
                </a:solidFill>
                <a:latin typeface="Cambria" panose="02040503050406030204" pitchFamily="18" charset="0"/>
                <a:ea typeface="+mj-ea"/>
                <a:cs typeface="+mj-cs"/>
              </a:rPr>
              <a:t>. of Engineering and Technology (BUET)</a:t>
            </a:r>
            <a:endParaRPr kumimoji="0" lang="en-US" sz="2200" b="1" u="none" strike="noStrike" kern="1200" cap="none" spc="0" normalizeH="0" baseline="0" noProof="0" dirty="0" smtClean="0">
              <a:ln>
                <a:noFill/>
              </a:ln>
              <a:solidFill>
                <a:srgbClr val="7030A0"/>
              </a:solidFill>
              <a:effectLst/>
              <a:uLnTx/>
              <a:uFillTx/>
              <a:latin typeface="Cambria" panose="02040503050406030204" pitchFamily="18" charset="0"/>
              <a:ea typeface="+mj-ea"/>
              <a:cs typeface="+mj-cs"/>
            </a:endParaRPr>
          </a:p>
        </p:txBody>
      </p:sp>
      <p:cxnSp>
        <p:nvCxnSpPr>
          <p:cNvPr id="8" name="Straight Connector 7"/>
          <p:cNvCxnSpPr/>
          <p:nvPr/>
        </p:nvCxnSpPr>
        <p:spPr>
          <a:xfrm>
            <a:off x="554181" y="3352800"/>
            <a:ext cx="8077200" cy="1588"/>
          </a:xfrm>
          <a:prstGeom prst="line">
            <a:avLst/>
          </a:prstGeom>
          <a:ln>
            <a:solidFill>
              <a:schemeClr val="accent4">
                <a:lumMod val="75000"/>
              </a:schemeClr>
            </a:solidFill>
          </a:ln>
        </p:spPr>
        <p:style>
          <a:lnRef idx="2">
            <a:schemeClr val="accent3"/>
          </a:lnRef>
          <a:fillRef idx="0">
            <a:schemeClr val="accent3"/>
          </a:fillRef>
          <a:effectRef idx="1">
            <a:schemeClr val="accent3"/>
          </a:effectRef>
          <a:fontRef idx="minor">
            <a:schemeClr val="tx1"/>
          </a:fontRef>
        </p:style>
      </p:cxnSp>
      <p:sp>
        <p:nvSpPr>
          <p:cNvPr id="9" name="Title 1"/>
          <p:cNvSpPr txBox="1">
            <a:spLocks/>
          </p:cNvSpPr>
          <p:nvPr/>
        </p:nvSpPr>
        <p:spPr>
          <a:xfrm>
            <a:off x="225136" y="5334000"/>
            <a:ext cx="8918863"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u="none" strike="noStrike" kern="1200" cap="none" spc="0" normalizeH="0" baseline="0" noProof="0" dirty="0" smtClean="0">
                <a:ln>
                  <a:noFill/>
                </a:ln>
                <a:solidFill>
                  <a:schemeClr val="bg1">
                    <a:lumMod val="50000"/>
                  </a:schemeClr>
                </a:solidFill>
                <a:effectLst/>
                <a:uLnTx/>
                <a:uFillTx/>
                <a:latin typeface="Cambria" panose="02040503050406030204" pitchFamily="18" charset="0"/>
                <a:ea typeface="+mj-ea"/>
                <a:cs typeface="+mj-cs"/>
              </a:rPr>
              <a:t/>
            </a:r>
            <a:br>
              <a:rPr kumimoji="0" lang="en-US" sz="2000" u="none" strike="noStrike" kern="1200" cap="none" spc="0" normalizeH="0" baseline="0" noProof="0" dirty="0" smtClean="0">
                <a:ln>
                  <a:noFill/>
                </a:ln>
                <a:solidFill>
                  <a:schemeClr val="bg1">
                    <a:lumMod val="50000"/>
                  </a:schemeClr>
                </a:solidFill>
                <a:effectLst/>
                <a:uLnTx/>
                <a:uFillTx/>
                <a:latin typeface="Cambria" panose="02040503050406030204" pitchFamily="18" charset="0"/>
                <a:ea typeface="+mj-ea"/>
                <a:cs typeface="+mj-cs"/>
              </a:rPr>
            </a:br>
            <a:r>
              <a:rPr kumimoji="0" lang="en-US" sz="2000" u="none" strike="noStrike" kern="1200" cap="none" spc="0" normalizeH="0" baseline="0" noProof="0" dirty="0" smtClean="0">
                <a:ln>
                  <a:noFill/>
                </a:ln>
                <a:solidFill>
                  <a:schemeClr val="bg1">
                    <a:lumMod val="50000"/>
                  </a:schemeClr>
                </a:solidFill>
                <a:effectLst/>
                <a:uLnTx/>
                <a:uFillTx/>
                <a:latin typeface="Cambria" panose="02040503050406030204" pitchFamily="18" charset="0"/>
                <a:ea typeface="+mj-ea"/>
                <a:cs typeface="+mj-cs"/>
              </a:rPr>
              <a:t>Asia Pacific Climate Week, 10-13 July</a:t>
            </a:r>
            <a:r>
              <a:rPr kumimoji="0" lang="en-US" sz="2000" u="none" strike="noStrike" kern="1200" cap="none" spc="0" normalizeH="0" baseline="0" noProof="0" smtClean="0">
                <a:ln>
                  <a:noFill/>
                </a:ln>
                <a:solidFill>
                  <a:schemeClr val="bg1">
                    <a:lumMod val="50000"/>
                  </a:schemeClr>
                </a:solidFill>
                <a:effectLst/>
                <a:uLnTx/>
                <a:uFillTx/>
                <a:latin typeface="Cambria" panose="02040503050406030204" pitchFamily="18" charset="0"/>
                <a:ea typeface="+mj-ea"/>
                <a:cs typeface="+mj-cs"/>
              </a:rPr>
              <a:t>, 2018, Singapore</a:t>
            </a:r>
            <a:endParaRPr kumimoji="0" lang="en-US" sz="2000" u="none" strike="noStrike" kern="1200" cap="none" spc="0" normalizeH="0" baseline="0" noProof="0" dirty="0" smtClean="0">
              <a:ln>
                <a:noFill/>
              </a:ln>
              <a:solidFill>
                <a:schemeClr val="bg1">
                  <a:lumMod val="50000"/>
                </a:schemeClr>
              </a:solidFill>
              <a:effectLst/>
              <a:uLnTx/>
              <a:uFillTx/>
              <a:latin typeface="Cambria" panose="02040503050406030204" pitchFamily="18" charset="0"/>
              <a:ea typeface="+mj-ea"/>
              <a:cs typeface="+mj-cs"/>
            </a:endParaRPr>
          </a:p>
          <a:p>
            <a:pPr lvl="0" algn="ctr">
              <a:spcBef>
                <a:spcPct val="0"/>
              </a:spcBef>
              <a:defRPr/>
            </a:pPr>
            <a:r>
              <a:rPr lang="en-US" sz="2000" dirty="0">
                <a:solidFill>
                  <a:schemeClr val="bg1">
                    <a:lumMod val="50000"/>
                  </a:schemeClr>
                </a:solidFill>
                <a:latin typeface="Cambria" panose="02040503050406030204" pitchFamily="18" charset="0"/>
                <a:ea typeface="+mj-ea"/>
                <a:cs typeface="+mj-cs"/>
              </a:rPr>
              <a:t>Session: WS 12: Maximizing Benefits in Achieving Global Climate Goals</a:t>
            </a:r>
            <a:endParaRPr kumimoji="0" lang="en-US" sz="2000" u="none" strike="noStrike" kern="1200" cap="none" spc="0" normalizeH="0" baseline="0" noProof="0" dirty="0" smtClean="0">
              <a:ln>
                <a:noFill/>
              </a:ln>
              <a:solidFill>
                <a:schemeClr val="bg1">
                  <a:lumMod val="50000"/>
                </a:schemeClr>
              </a:solidFill>
              <a:effectLst/>
              <a:uLnTx/>
              <a:uFillTx/>
              <a:latin typeface="Cambria" panose="02040503050406030204"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748145"/>
          </a:xfrm>
        </p:spPr>
        <p:txBody>
          <a:bodyPr>
            <a:noAutofit/>
          </a:bodyPr>
          <a:lstStyle/>
          <a:p>
            <a:pPr algn="l"/>
            <a:r>
              <a:rPr lang="en-US" sz="3000" b="1" dirty="0" smtClean="0">
                <a:solidFill>
                  <a:schemeClr val="accent1">
                    <a:lumMod val="75000"/>
                  </a:schemeClr>
                </a:solidFill>
                <a:latin typeface="Arial Rounded MT Bold" panose="020F0704030504030204" pitchFamily="34" charset="0"/>
                <a:cs typeface="Arial" panose="020B0604020202020204" pitchFamily="34" charset="0"/>
              </a:rPr>
              <a:t>Climate and Health Benefits under different Scenarios</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124691" y="1066800"/>
            <a:ext cx="86868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1E4458CE-527A-4CF2-A11E-CB517B3B8FCD}"/>
              </a:ext>
            </a:extLst>
          </p:cNvPr>
          <p:cNvPicPr/>
          <p:nvPr/>
        </p:nvPicPr>
        <p:blipFill>
          <a:blip r:embed="rId2"/>
          <a:stretch>
            <a:fillRect/>
          </a:stretch>
        </p:blipFill>
        <p:spPr>
          <a:xfrm>
            <a:off x="4565072" y="2438400"/>
            <a:ext cx="4578928" cy="3991610"/>
          </a:xfrm>
          <a:prstGeom prst="rect">
            <a:avLst/>
          </a:prstGeom>
        </p:spPr>
      </p:pic>
      <p:sp>
        <p:nvSpPr>
          <p:cNvPr id="11" name="TextBox 10"/>
          <p:cNvSpPr txBox="1"/>
          <p:nvPr/>
        </p:nvSpPr>
        <p:spPr>
          <a:xfrm>
            <a:off x="5257800" y="5105400"/>
            <a:ext cx="1828800" cy="584775"/>
          </a:xfrm>
          <a:prstGeom prst="rect">
            <a:avLst/>
          </a:prstGeom>
          <a:noFill/>
        </p:spPr>
        <p:txBody>
          <a:bodyPr wrap="square" rtlCol="0">
            <a:spAutoFit/>
          </a:bodyPr>
          <a:lstStyle/>
          <a:p>
            <a:r>
              <a:rPr lang="en-US" sz="1600" b="1" dirty="0" smtClean="0">
                <a:solidFill>
                  <a:schemeClr val="accent2">
                    <a:lumMod val="75000"/>
                  </a:schemeClr>
                </a:solidFill>
              </a:rPr>
              <a:t>Premature Deaths avoided </a:t>
            </a:r>
            <a:r>
              <a:rPr lang="en-US" sz="1600" b="1" dirty="0" err="1" smtClean="0">
                <a:solidFill>
                  <a:schemeClr val="accent2">
                    <a:lumMod val="75000"/>
                  </a:schemeClr>
                </a:solidFill>
              </a:rPr>
              <a:t>vs</a:t>
            </a:r>
            <a:r>
              <a:rPr lang="en-US" sz="1600" b="1" dirty="0" smtClean="0">
                <a:solidFill>
                  <a:schemeClr val="accent2">
                    <a:lumMod val="75000"/>
                  </a:schemeClr>
                </a:solidFill>
              </a:rPr>
              <a:t> BAU</a:t>
            </a:r>
            <a:endParaRPr lang="en-US" sz="1600" b="1" baseline="-25000" dirty="0">
              <a:solidFill>
                <a:schemeClr val="accent2">
                  <a:lumMod val="75000"/>
                </a:schemeClr>
              </a:solidFill>
            </a:endParaRPr>
          </a:p>
        </p:txBody>
      </p:sp>
      <p:sp>
        <p:nvSpPr>
          <p:cNvPr id="13" name="Rectangle 12"/>
          <p:cNvSpPr/>
          <p:nvPr/>
        </p:nvSpPr>
        <p:spPr>
          <a:xfrm>
            <a:off x="4800600" y="1295400"/>
            <a:ext cx="4107874" cy="923330"/>
          </a:xfrm>
          <a:prstGeom prst="rect">
            <a:avLst/>
          </a:prstGeom>
        </p:spPr>
        <p:txBody>
          <a:bodyPr wrap="square">
            <a:spAutoFit/>
          </a:bodyPr>
          <a:lstStyle/>
          <a:p>
            <a:r>
              <a:rPr lang="en-US" dirty="0">
                <a:latin typeface="Cambria" pitchFamily="18" charset="0"/>
              </a:rPr>
              <a:t>NDC measures provide a large climate benefits and significant health and agricultural benefits. </a:t>
            </a:r>
          </a:p>
        </p:txBody>
      </p:sp>
      <p:sp>
        <p:nvSpPr>
          <p:cNvPr id="15" name="Rectangle 14"/>
          <p:cNvSpPr/>
          <p:nvPr/>
        </p:nvSpPr>
        <p:spPr>
          <a:xfrm>
            <a:off x="76200" y="5172670"/>
            <a:ext cx="4953000" cy="923330"/>
          </a:xfrm>
          <a:prstGeom prst="rect">
            <a:avLst/>
          </a:prstGeom>
        </p:spPr>
        <p:txBody>
          <a:bodyPr wrap="square">
            <a:spAutoFit/>
          </a:bodyPr>
          <a:lstStyle/>
          <a:p>
            <a:r>
              <a:rPr lang="en-US" dirty="0" smtClean="0">
                <a:latin typeface="Cambria" pitchFamily="18" charset="0"/>
              </a:rPr>
              <a:t>Adding the SLCP measures improves the health benefits and further reduces Bangladesh's contribution to global temperature increase</a:t>
            </a:r>
            <a:endParaRPr lang="en-US" dirty="0">
              <a:latin typeface="Cambria" pitchFamily="18" charset="0"/>
            </a:endParaRPr>
          </a:p>
        </p:txBody>
      </p:sp>
      <p:graphicFrame>
        <p:nvGraphicFramePr>
          <p:cNvPr id="14" name="Chart 13"/>
          <p:cNvGraphicFramePr>
            <a:graphicFrameLocks/>
          </p:cNvGraphicFramePr>
          <p:nvPr>
            <p:extLst>
              <p:ext uri="{D42A27DB-BD31-4B8C-83A1-F6EECF244321}">
                <p14:modId xmlns:p14="http://schemas.microsoft.com/office/powerpoint/2010/main" val="3812668734"/>
              </p:ext>
            </p:extLst>
          </p:nvPr>
        </p:nvGraphicFramePr>
        <p:xfrm>
          <a:off x="27709" y="1239117"/>
          <a:ext cx="4655127" cy="38385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41518" y="4186535"/>
            <a:ext cx="1201882" cy="461665"/>
          </a:xfrm>
          <a:prstGeom prst="rect">
            <a:avLst/>
          </a:prstGeom>
          <a:noFill/>
        </p:spPr>
        <p:txBody>
          <a:bodyPr wrap="square" rtlCol="0">
            <a:spAutoFit/>
          </a:bodyPr>
          <a:lstStyle/>
          <a:p>
            <a:r>
              <a:rPr lang="en-US" sz="2400" b="1" dirty="0" smtClean="0">
                <a:solidFill>
                  <a:schemeClr val="accent2">
                    <a:lumMod val="75000"/>
                  </a:schemeClr>
                </a:solidFill>
              </a:rPr>
              <a:t>Climate</a:t>
            </a:r>
            <a:endParaRPr lang="en-US" sz="2400" b="1" baseline="-25000" dirty="0">
              <a:solidFill>
                <a:schemeClr val="accent2">
                  <a:lumMod val="75000"/>
                </a:schemeClr>
              </a:solidFill>
            </a:endParaRPr>
          </a:p>
        </p:txBody>
      </p:sp>
    </p:spTree>
    <p:extLst>
      <p:ext uri="{BB962C8B-B14F-4D97-AF65-F5344CB8AC3E}">
        <p14:creationId xmlns:p14="http://schemas.microsoft.com/office/powerpoint/2010/main" val="166018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748145"/>
          </a:xfrm>
        </p:spPr>
        <p:txBody>
          <a:bodyPr>
            <a:noAutofit/>
          </a:bodyPr>
          <a:lstStyle/>
          <a:p>
            <a:pPr algn="l"/>
            <a:r>
              <a:rPr lang="en-US" sz="3000" b="1" dirty="0" smtClean="0">
                <a:solidFill>
                  <a:schemeClr val="accent1">
                    <a:lumMod val="75000"/>
                  </a:schemeClr>
                </a:solidFill>
                <a:latin typeface="Arial Rounded MT Bold" panose="020F0704030504030204" pitchFamily="34" charset="0"/>
                <a:cs typeface="Arial" panose="020B0604020202020204" pitchFamily="34" charset="0"/>
              </a:rPr>
              <a:t>Why the Multiple Benefits Approach useful?</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124691" y="914400"/>
            <a:ext cx="8686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extLst>
          </p:cNvPr>
          <p:cNvSpPr txBox="1"/>
          <p:nvPr/>
        </p:nvSpPr>
        <p:spPr>
          <a:xfrm>
            <a:off x="214745" y="1143000"/>
            <a:ext cx="8686800" cy="5324535"/>
          </a:xfrm>
          <a:prstGeom prst="rect">
            <a:avLst/>
          </a:prstGeom>
          <a:noFill/>
        </p:spPr>
        <p:txBody>
          <a:bodyPr>
            <a:spAutoFit/>
          </a:bodyPr>
          <a:lstStyle/>
          <a:p>
            <a:pPr marL="285750" indent="-285750">
              <a:buFont typeface="Arial" panose="020B0604020202020204" pitchFamily="34" charset="0"/>
              <a:buChar char="•"/>
              <a:defRPr/>
            </a:pPr>
            <a:r>
              <a:rPr lang="en-US" sz="2000" dirty="0" smtClean="0">
                <a:latin typeface="Cambria" panose="02040503050406030204" pitchFamily="18" charset="0"/>
              </a:rPr>
              <a:t>We can emphasize the benefits of taking certain actions and how these contribute to goals such as positive health outcomes in Bangladesh (the benefit of death avoided from air pollution is justified enough to warrant actions)</a:t>
            </a:r>
          </a:p>
          <a:p>
            <a:pPr marL="285750" indent="-285750">
              <a:defRPr/>
            </a:pPr>
            <a:endParaRPr lang="en-US" sz="2000" dirty="0" smtClean="0">
              <a:latin typeface="Cambria" panose="02040503050406030204" pitchFamily="18" charset="0"/>
            </a:endParaRPr>
          </a:p>
          <a:p>
            <a:pPr marL="285750" indent="-285750">
              <a:buFont typeface="Arial" panose="020B0604020202020204" pitchFamily="34" charset="0"/>
              <a:buChar char="•"/>
              <a:defRPr/>
            </a:pPr>
            <a:r>
              <a:rPr lang="en-GB" sz="2000" dirty="0" smtClean="0">
                <a:latin typeface="Cambria" panose="02040503050406030204" pitchFamily="18" charset="0"/>
              </a:rPr>
              <a:t>An alternate justification to NDC actions (development benefit of climate actions)</a:t>
            </a:r>
          </a:p>
          <a:p>
            <a:pPr marL="285750" indent="-285750">
              <a:defRPr/>
            </a:pPr>
            <a:endParaRPr lang="en-GB" sz="2000" dirty="0">
              <a:latin typeface="Cambria" panose="02040503050406030204" pitchFamily="18" charset="0"/>
            </a:endParaRPr>
          </a:p>
          <a:p>
            <a:pPr marL="285750" indent="-285750" eaLnBrk="1" hangingPunct="1">
              <a:buFont typeface="Arial" panose="020B0604020202020204" pitchFamily="34" charset="0"/>
              <a:buChar char="•"/>
              <a:defRPr/>
            </a:pPr>
            <a:r>
              <a:rPr lang="en-GB" sz="2000" dirty="0" smtClean="0">
                <a:latin typeface="Cambria" panose="02040503050406030204" pitchFamily="18" charset="0"/>
              </a:rPr>
              <a:t>Practical </a:t>
            </a:r>
            <a:r>
              <a:rPr lang="en-GB" sz="2000" dirty="0">
                <a:latin typeface="Cambria" panose="02040503050406030204" pitchFamily="18" charset="0"/>
              </a:rPr>
              <a:t>way to engage the general public. </a:t>
            </a:r>
            <a:endParaRPr lang="en-GB" sz="2000" dirty="0" smtClean="0">
              <a:latin typeface="Cambria" panose="02040503050406030204" pitchFamily="18" charset="0"/>
            </a:endParaRPr>
          </a:p>
          <a:p>
            <a:pPr marL="285750" indent="-285750" eaLnBrk="1" hangingPunct="1">
              <a:defRPr/>
            </a:pPr>
            <a:endParaRPr lang="en-GB" sz="2000" dirty="0" smtClean="0">
              <a:latin typeface="Cambria" panose="02040503050406030204" pitchFamily="18" charset="0"/>
            </a:endParaRPr>
          </a:p>
          <a:p>
            <a:pPr marL="285750" indent="-285750" eaLnBrk="1" hangingPunct="1">
              <a:buFont typeface="Arial" panose="020B0604020202020204" pitchFamily="34" charset="0"/>
              <a:buChar char="•"/>
              <a:defRPr/>
            </a:pPr>
            <a:r>
              <a:rPr lang="en-GB" sz="2000" dirty="0" smtClean="0">
                <a:latin typeface="Cambria" panose="02040503050406030204" pitchFamily="18" charset="0"/>
              </a:rPr>
              <a:t>Can help prioritize different mitigation measures </a:t>
            </a:r>
          </a:p>
          <a:p>
            <a:pPr marL="285750" indent="-285750" eaLnBrk="1" hangingPunct="1">
              <a:buFont typeface="Arial" panose="020B0604020202020204" pitchFamily="34" charset="0"/>
              <a:buChar char="•"/>
              <a:defRPr/>
            </a:pPr>
            <a:endParaRPr lang="en-GB" sz="2000" dirty="0">
              <a:latin typeface="Cambria" panose="02040503050406030204" pitchFamily="18" charset="0"/>
            </a:endParaRPr>
          </a:p>
          <a:p>
            <a:pPr marL="285750" indent="-285750" eaLnBrk="1" hangingPunct="1">
              <a:buFont typeface="Arial" panose="020B0604020202020204" pitchFamily="34" charset="0"/>
              <a:buChar char="•"/>
              <a:defRPr/>
            </a:pPr>
            <a:r>
              <a:rPr lang="en-GB" sz="2000" dirty="0" smtClean="0">
                <a:latin typeface="Cambria" panose="02040503050406030204" pitchFamily="18" charset="0"/>
              </a:rPr>
              <a:t>Can potentially promote regional cooperation (regional common good)</a:t>
            </a:r>
          </a:p>
          <a:p>
            <a:pPr marL="285750" indent="-285750" eaLnBrk="1" hangingPunct="1">
              <a:buFont typeface="Arial" panose="020B0604020202020204" pitchFamily="34" charset="0"/>
              <a:buChar char="•"/>
              <a:defRPr/>
            </a:pPr>
            <a:endParaRPr lang="en-GB" sz="2000" dirty="0" smtClean="0">
              <a:latin typeface="Cambria" panose="02040503050406030204" pitchFamily="18" charset="0"/>
            </a:endParaRPr>
          </a:p>
          <a:p>
            <a:pPr marL="285750" indent="-285750">
              <a:buFont typeface="Arial" panose="020B0604020202020204" pitchFamily="34" charset="0"/>
              <a:buChar char="•"/>
              <a:defRPr/>
            </a:pPr>
            <a:r>
              <a:rPr lang="en-US" sz="2000" dirty="0" smtClean="0">
                <a:latin typeface="Cambria" panose="02040503050406030204" pitchFamily="18" charset="0"/>
              </a:rPr>
              <a:t> the Pathways analysis allows to integrate plans, strategies and policies that were designed for different purposes to see what the overall effect of these different plans are on different impacts</a:t>
            </a:r>
            <a:endParaRPr lang="en-GB" sz="2000" dirty="0">
              <a:latin typeface="Cambria" panose="02040503050406030204" pitchFamily="18" charset="0"/>
            </a:endParaRPr>
          </a:p>
        </p:txBody>
      </p:sp>
    </p:spTree>
    <p:extLst>
      <p:ext uri="{BB962C8B-B14F-4D97-AF65-F5344CB8AC3E}">
        <p14:creationId xmlns:p14="http://schemas.microsoft.com/office/powerpoint/2010/main" val="399777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13855"/>
            <a:ext cx="8839200" cy="748145"/>
          </a:xfrm>
        </p:spPr>
        <p:txBody>
          <a:bodyPr>
            <a:noAutofit/>
          </a:bodyPr>
          <a:lstStyle/>
          <a:p>
            <a:pPr algn="l" eaLnBrk="1" hangingPunct="1"/>
            <a:r>
              <a:rPr lang="en-US" sz="3200" b="1" dirty="0" smtClean="0">
                <a:solidFill>
                  <a:schemeClr val="accent1">
                    <a:lumMod val="75000"/>
                  </a:schemeClr>
                </a:solidFill>
                <a:latin typeface="Arial Rounded MT Bold" panose="020F0704030504030204" pitchFamily="34" charset="0"/>
                <a:cs typeface="Arial" panose="020B0604020202020204" pitchFamily="34" charset="0"/>
              </a:rPr>
              <a:t>The National Plan for Action on SLCP</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221673" y="762000"/>
            <a:ext cx="86868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919" y="914400"/>
            <a:ext cx="3754627" cy="53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extLst>
          </p:cNvPr>
          <p:cNvSpPr txBox="1"/>
          <p:nvPr/>
        </p:nvSpPr>
        <p:spPr>
          <a:xfrm>
            <a:off x="166255" y="1024100"/>
            <a:ext cx="4800600" cy="4493538"/>
          </a:xfrm>
          <a:prstGeom prst="rect">
            <a:avLst/>
          </a:prstGeom>
          <a:noFill/>
        </p:spPr>
        <p:txBody>
          <a:bodyPr>
            <a:spAutoFit/>
          </a:bodyPr>
          <a:lstStyle/>
          <a:p>
            <a:pPr marL="285750" indent="-285750">
              <a:buFont typeface="Arial" panose="020B0604020202020204" pitchFamily="34" charset="0"/>
              <a:buChar char="•"/>
              <a:defRPr/>
            </a:pPr>
            <a:r>
              <a:rPr lang="en-US" sz="2200" dirty="0" smtClean="0">
                <a:latin typeface="Cambria" panose="02040503050406030204" pitchFamily="18" charset="0"/>
              </a:rPr>
              <a:t>The </a:t>
            </a:r>
            <a:r>
              <a:rPr lang="en-US" sz="2200" dirty="0">
                <a:latin typeface="Cambria" panose="02040503050406030204" pitchFamily="18" charset="0"/>
              </a:rPr>
              <a:t>current major sources of black carbon and methane </a:t>
            </a:r>
            <a:r>
              <a:rPr lang="en-US" sz="2200" dirty="0" smtClean="0">
                <a:latin typeface="Cambria" panose="02040503050406030204" pitchFamily="18" charset="0"/>
              </a:rPr>
              <a:t>emissions,  </a:t>
            </a:r>
            <a:r>
              <a:rPr lang="en-US" sz="2200" dirty="0">
                <a:latin typeface="Cambria" panose="02040503050406030204" pitchFamily="18" charset="0"/>
              </a:rPr>
              <a:t>emission reduction potential </a:t>
            </a:r>
            <a:r>
              <a:rPr lang="en-US" sz="2200" dirty="0" smtClean="0">
                <a:latin typeface="Cambria" panose="02040503050406030204" pitchFamily="18" charset="0"/>
              </a:rPr>
              <a:t>in different sectors</a:t>
            </a:r>
            <a:r>
              <a:rPr lang="en-US" sz="2200" dirty="0">
                <a:latin typeface="Cambria" panose="02040503050406030204" pitchFamily="18" charset="0"/>
              </a:rPr>
              <a:t> </a:t>
            </a:r>
            <a:r>
              <a:rPr lang="en-US" sz="2200" dirty="0" smtClean="0">
                <a:latin typeface="Cambria" panose="02040503050406030204" pitchFamily="18" charset="0"/>
              </a:rPr>
              <a:t>in Bangladesh</a:t>
            </a:r>
          </a:p>
          <a:p>
            <a:pPr>
              <a:defRPr/>
            </a:pPr>
            <a:endParaRPr lang="en-US" sz="2200" dirty="0" smtClean="0">
              <a:latin typeface="Cambria" panose="02040503050406030204" pitchFamily="18" charset="0"/>
            </a:endParaRPr>
          </a:p>
          <a:p>
            <a:pPr marL="285750" indent="-285750">
              <a:buFont typeface="Arial" panose="020B0604020202020204" pitchFamily="34" charset="0"/>
              <a:buChar char="•"/>
              <a:defRPr/>
            </a:pPr>
            <a:r>
              <a:rPr lang="en-US" sz="2200" dirty="0" smtClean="0">
                <a:latin typeface="Cambria" panose="02040503050406030204" pitchFamily="18" charset="0"/>
              </a:rPr>
              <a:t>A </a:t>
            </a:r>
            <a:r>
              <a:rPr lang="en-US" sz="2200" dirty="0">
                <a:latin typeface="Cambria" panose="02040503050406030204" pitchFamily="18" charset="0"/>
              </a:rPr>
              <a:t>package of priority measures </a:t>
            </a:r>
            <a:r>
              <a:rPr lang="en-US" sz="2200" dirty="0" smtClean="0">
                <a:latin typeface="Cambria" panose="02040503050406030204" pitchFamily="18" charset="0"/>
              </a:rPr>
              <a:t>to </a:t>
            </a:r>
            <a:r>
              <a:rPr lang="en-US" sz="2200" dirty="0">
                <a:latin typeface="Cambria" panose="02040503050406030204" pitchFamily="18" charset="0"/>
              </a:rPr>
              <a:t>reduce SLCPs and </a:t>
            </a:r>
            <a:r>
              <a:rPr lang="en-US" sz="2200" b="1" dirty="0">
                <a:latin typeface="Cambria" panose="02040503050406030204" pitchFamily="18" charset="0"/>
              </a:rPr>
              <a:t>achieve simultaneously human health and crop yield benefits</a:t>
            </a:r>
            <a:r>
              <a:rPr lang="en-US" sz="2200" dirty="0">
                <a:latin typeface="Cambria" panose="02040503050406030204" pitchFamily="18" charset="0"/>
              </a:rPr>
              <a:t> through improved air pollution, and </a:t>
            </a:r>
            <a:r>
              <a:rPr lang="en-US" sz="2200" b="1" dirty="0">
                <a:latin typeface="Cambria" panose="02040503050406030204" pitchFamily="18" charset="0"/>
              </a:rPr>
              <a:t>a reduction in Bangladesh’s contribution to climate change in the near term. </a:t>
            </a:r>
            <a:endParaRPr lang="en-GB" sz="2200" b="1" dirty="0">
              <a:latin typeface="Cambria" panose="02040503050406030204" pitchFamily="18" charset="0"/>
            </a:endParaRPr>
          </a:p>
        </p:txBody>
      </p:sp>
    </p:spTree>
    <p:extLst>
      <p:ext uri="{BB962C8B-B14F-4D97-AF65-F5344CB8AC3E}">
        <p14:creationId xmlns:p14="http://schemas.microsoft.com/office/powerpoint/2010/main" val="1894841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13855"/>
            <a:ext cx="8839200" cy="748145"/>
          </a:xfrm>
        </p:spPr>
        <p:txBody>
          <a:bodyPr>
            <a:noAutofit/>
          </a:bodyPr>
          <a:lstStyle/>
          <a:p>
            <a:pPr algn="l" eaLnBrk="1" hangingPunct="1"/>
            <a:r>
              <a:rPr lang="en-US" sz="3200" b="1" dirty="0" smtClean="0">
                <a:solidFill>
                  <a:schemeClr val="accent1">
                    <a:lumMod val="75000"/>
                  </a:schemeClr>
                </a:solidFill>
                <a:latin typeface="Arial Rounded MT Bold" panose="020F0704030504030204" pitchFamily="34" charset="0"/>
                <a:cs typeface="Arial" panose="020B0604020202020204" pitchFamily="34" charset="0"/>
              </a:rPr>
              <a:t>Black Carbon and Methane Emissions</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221673" y="762000"/>
            <a:ext cx="86868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176"/>
          <a:stretch>
            <a:fillRect/>
          </a:stretch>
        </p:blipFill>
        <p:spPr bwMode="auto">
          <a:xfrm>
            <a:off x="457200" y="920173"/>
            <a:ext cx="7935467" cy="28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1176" t="4597"/>
          <a:stretch>
            <a:fillRect/>
          </a:stretch>
        </p:blipFill>
        <p:spPr bwMode="auto">
          <a:xfrm>
            <a:off x="228600" y="3844636"/>
            <a:ext cx="847037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18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3855"/>
            <a:ext cx="9144000" cy="748145"/>
          </a:xfrm>
        </p:spPr>
        <p:txBody>
          <a:bodyPr>
            <a:noAutofit/>
          </a:bodyPr>
          <a:lstStyle/>
          <a:p>
            <a:pPr algn="l" eaLnBrk="1" hangingPunct="1"/>
            <a:r>
              <a:rPr lang="en-US" sz="3000" b="1" dirty="0" smtClean="0">
                <a:solidFill>
                  <a:schemeClr val="accent1">
                    <a:lumMod val="75000"/>
                  </a:schemeClr>
                </a:solidFill>
                <a:latin typeface="Arial Rounded MT Bold" panose="020F0704030504030204" pitchFamily="34" charset="0"/>
                <a:cs typeface="Arial" panose="020B0604020202020204" pitchFamily="34" charset="0"/>
              </a:rPr>
              <a:t>Climate Benefits of SLCP Measures</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221673" y="762000"/>
            <a:ext cx="8686800"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480584933"/>
              </p:ext>
            </p:extLst>
          </p:nvPr>
        </p:nvGraphicFramePr>
        <p:xfrm>
          <a:off x="228601" y="990601"/>
          <a:ext cx="4190999" cy="5417844"/>
        </p:xfrm>
        <a:graphic>
          <a:graphicData uri="http://schemas.openxmlformats.org/drawingml/2006/table">
            <a:tbl>
              <a:tblPr firstRow="1" firstCol="1" bandRow="1">
                <a:tableStyleId>{7E9639D4-E3E2-4D34-9284-5A2195B3D0D7}</a:tableStyleId>
              </a:tblPr>
              <a:tblGrid>
                <a:gridCol w="875933"/>
                <a:gridCol w="823121"/>
                <a:gridCol w="2491945"/>
              </a:tblGrid>
              <a:tr h="146035">
                <a:tc>
                  <a:txBody>
                    <a:bodyPr/>
                    <a:lstStyle/>
                    <a:p>
                      <a:pPr marL="0" marR="0">
                        <a:lnSpc>
                          <a:spcPct val="107000"/>
                        </a:lnSpc>
                        <a:spcBef>
                          <a:spcPts val="0"/>
                        </a:spcBef>
                        <a:spcAft>
                          <a:spcPts val="0"/>
                        </a:spcAft>
                      </a:pPr>
                      <a:r>
                        <a:rPr lang="en-US" sz="1100" dirty="0">
                          <a:effectLst/>
                          <a:latin typeface="Cambria" panose="02040503050406030204" pitchFamily="18" charset="0"/>
                        </a:rPr>
                        <a:t>SLCPs</a:t>
                      </a:r>
                      <a:endParaRPr lang="en-US" sz="1100" dirty="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Source Sector</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Measure</a:t>
                      </a:r>
                      <a:endParaRPr lang="en-US" sz="1100">
                        <a:effectLst/>
                        <a:latin typeface="Cambria" panose="02040503050406030204" pitchFamily="18" charset="0"/>
                        <a:ea typeface="Calibri"/>
                        <a:cs typeface="Times New Roman"/>
                      </a:endParaRPr>
                    </a:p>
                  </a:txBody>
                  <a:tcPr marL="46783" marR="46783" marT="0" marB="0"/>
                </a:tc>
              </a:tr>
              <a:tr h="451277">
                <a:tc rowSpan="6">
                  <a:txBody>
                    <a:bodyPr/>
                    <a:lstStyle/>
                    <a:p>
                      <a:pPr marL="0" marR="0">
                        <a:lnSpc>
                          <a:spcPct val="107000"/>
                        </a:lnSpc>
                        <a:spcBef>
                          <a:spcPts val="0"/>
                        </a:spcBef>
                        <a:spcAft>
                          <a:spcPts val="0"/>
                        </a:spcAft>
                      </a:pPr>
                      <a:r>
                        <a:rPr lang="en-US" sz="1100">
                          <a:effectLst/>
                          <a:latin typeface="Cambria" panose="02040503050406030204" pitchFamily="18" charset="0"/>
                        </a:rPr>
                        <a:t>Black Carbon</a:t>
                      </a:r>
                      <a:endParaRPr lang="en-US" sz="1100">
                        <a:effectLst/>
                        <a:latin typeface="Cambria" panose="02040503050406030204" pitchFamily="18" charset="0"/>
                        <a:ea typeface="Calibri"/>
                        <a:cs typeface="Times New Roman"/>
                      </a:endParaRPr>
                    </a:p>
                  </a:txBody>
                  <a:tcPr marL="46783" marR="46783" marT="0" marB="0" anchor="ctr"/>
                </a:tc>
                <a:tc>
                  <a:txBody>
                    <a:bodyPr/>
                    <a:lstStyle/>
                    <a:p>
                      <a:pPr marL="0" marR="0">
                        <a:lnSpc>
                          <a:spcPct val="107000"/>
                        </a:lnSpc>
                        <a:spcBef>
                          <a:spcPts val="0"/>
                        </a:spcBef>
                        <a:spcAft>
                          <a:spcPts val="0"/>
                        </a:spcAft>
                      </a:pPr>
                      <a:r>
                        <a:rPr lang="en-US" sz="1100">
                          <a:effectLst/>
                          <a:latin typeface="Cambria" panose="02040503050406030204" pitchFamily="18" charset="0"/>
                        </a:rPr>
                        <a:t>Residential</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Replacing traditional biomass cookstoves with improved biomass cookstoves</a:t>
                      </a:r>
                      <a:endParaRPr lang="en-US" sz="1100">
                        <a:effectLst/>
                        <a:latin typeface="Cambria" panose="02040503050406030204" pitchFamily="18" charset="0"/>
                        <a:ea typeface="Calibri"/>
                        <a:cs typeface="Times New Roman"/>
                      </a:endParaRPr>
                    </a:p>
                  </a:txBody>
                  <a:tcPr marL="46783" marR="46783" marT="0" marB="0"/>
                </a:tc>
              </a:tr>
              <a:tr h="452670">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Waste</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Reduce open burning of waste</a:t>
                      </a:r>
                      <a:endParaRPr lang="en-US" sz="1100">
                        <a:effectLst/>
                        <a:latin typeface="Cambria" panose="02040503050406030204" pitchFamily="18" charset="0"/>
                        <a:ea typeface="Calibri"/>
                        <a:cs typeface="Times New Roman"/>
                      </a:endParaRPr>
                    </a:p>
                  </a:txBody>
                  <a:tcPr marL="46783" marR="46783" marT="0" marB="0"/>
                </a:tc>
              </a:tr>
              <a:tr h="303539">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Industry</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dirty="0">
                          <a:effectLst/>
                          <a:latin typeface="Cambria" panose="02040503050406030204" pitchFamily="18" charset="0"/>
                        </a:rPr>
                        <a:t>Replace traditional brick kilns with improved brick kilns</a:t>
                      </a:r>
                      <a:endParaRPr lang="en-US" sz="1100" dirty="0">
                        <a:effectLst/>
                        <a:latin typeface="Cambria" panose="02040503050406030204" pitchFamily="18" charset="0"/>
                        <a:ea typeface="Calibri"/>
                        <a:cs typeface="Times New Roman"/>
                      </a:endParaRPr>
                    </a:p>
                  </a:txBody>
                  <a:tcPr marL="46783" marR="46783" marT="0" marB="0"/>
                </a:tc>
              </a:tr>
              <a:tr h="451277">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Industry</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Replace traditional rice parboiling units with improved units </a:t>
                      </a:r>
                      <a:endParaRPr lang="en-US" sz="1100">
                        <a:effectLst/>
                        <a:latin typeface="Cambria" panose="02040503050406030204" pitchFamily="18" charset="0"/>
                        <a:ea typeface="Calibri"/>
                        <a:cs typeface="Times New Roman"/>
                      </a:endParaRPr>
                    </a:p>
                  </a:txBody>
                  <a:tcPr marL="46783" marR="46783" marT="0" marB="0"/>
                </a:tc>
              </a:tr>
              <a:tr h="228693">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Agriculture</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dirty="0">
                          <a:effectLst/>
                          <a:latin typeface="Cambria" panose="02040503050406030204" pitchFamily="18" charset="0"/>
                        </a:rPr>
                        <a:t>Reduce crop residue burning in fields</a:t>
                      </a:r>
                      <a:endParaRPr lang="en-US" sz="1100" dirty="0">
                        <a:effectLst/>
                        <a:latin typeface="Cambria" panose="02040503050406030204" pitchFamily="18" charset="0"/>
                        <a:ea typeface="Calibri"/>
                        <a:cs typeface="Times New Roman"/>
                      </a:endParaRPr>
                    </a:p>
                  </a:txBody>
                  <a:tcPr marL="46783" marR="46783" marT="0" marB="0"/>
                </a:tc>
              </a:tr>
              <a:tr h="377224">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Transport</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Eliminate high emitting vehicles</a:t>
                      </a:r>
                      <a:endParaRPr lang="en-US" sz="1100">
                        <a:effectLst/>
                        <a:latin typeface="Cambria" panose="02040503050406030204" pitchFamily="18" charset="0"/>
                        <a:ea typeface="Calibri"/>
                        <a:cs typeface="Times New Roman"/>
                      </a:endParaRPr>
                    </a:p>
                  </a:txBody>
                  <a:tcPr marL="46783" marR="46783" marT="0" marB="0"/>
                </a:tc>
              </a:tr>
              <a:tr h="303539">
                <a:tc rowSpan="6">
                  <a:txBody>
                    <a:bodyPr/>
                    <a:lstStyle/>
                    <a:p>
                      <a:pPr marL="0" marR="0">
                        <a:lnSpc>
                          <a:spcPct val="107000"/>
                        </a:lnSpc>
                        <a:spcBef>
                          <a:spcPts val="0"/>
                        </a:spcBef>
                        <a:spcAft>
                          <a:spcPts val="0"/>
                        </a:spcAft>
                      </a:pPr>
                      <a:r>
                        <a:rPr lang="en-US" sz="1100">
                          <a:effectLst/>
                          <a:latin typeface="Cambria" panose="02040503050406030204" pitchFamily="18" charset="0"/>
                        </a:rPr>
                        <a:t>Methane</a:t>
                      </a:r>
                      <a:endParaRPr lang="en-US" sz="1100">
                        <a:effectLst/>
                        <a:latin typeface="Cambria" panose="02040503050406030204" pitchFamily="18" charset="0"/>
                        <a:ea typeface="Calibri"/>
                        <a:cs typeface="Times New Roman"/>
                      </a:endParaRPr>
                    </a:p>
                  </a:txBody>
                  <a:tcPr marL="46783" marR="46783" marT="0" marB="0" anchor="ctr"/>
                </a:tc>
                <a:tc>
                  <a:txBody>
                    <a:bodyPr/>
                    <a:lstStyle/>
                    <a:p>
                      <a:pPr marL="0" marR="0">
                        <a:lnSpc>
                          <a:spcPct val="107000"/>
                        </a:lnSpc>
                        <a:spcBef>
                          <a:spcPts val="0"/>
                        </a:spcBef>
                        <a:spcAft>
                          <a:spcPts val="0"/>
                        </a:spcAft>
                      </a:pPr>
                      <a:r>
                        <a:rPr lang="en-US" sz="1100">
                          <a:effectLst/>
                          <a:latin typeface="Cambria" panose="02040503050406030204" pitchFamily="18" charset="0"/>
                        </a:rPr>
                        <a:t>Agriculture (Livestock)</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Reduce methane emissions from livestock enteric fermentation</a:t>
                      </a:r>
                      <a:endParaRPr lang="en-US" sz="1100">
                        <a:effectLst/>
                        <a:latin typeface="Cambria" panose="02040503050406030204" pitchFamily="18" charset="0"/>
                        <a:ea typeface="Calibri"/>
                        <a:cs typeface="Times New Roman"/>
                      </a:endParaRPr>
                    </a:p>
                  </a:txBody>
                  <a:tcPr marL="46783" marR="46783" marT="0" marB="0"/>
                </a:tc>
              </a:tr>
              <a:tr h="303539">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Agriculture (Livestock)</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Reduce methane emissions from livestock manure management</a:t>
                      </a:r>
                      <a:endParaRPr lang="en-US" sz="1100">
                        <a:effectLst/>
                        <a:latin typeface="Cambria" panose="02040503050406030204" pitchFamily="18" charset="0"/>
                        <a:ea typeface="Calibri"/>
                        <a:cs typeface="Times New Roman"/>
                      </a:endParaRPr>
                    </a:p>
                  </a:txBody>
                  <a:tcPr marL="46783" marR="46783" marT="0" marB="0"/>
                </a:tc>
              </a:tr>
              <a:tr h="351373">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Waste</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Promote landfill CH</a:t>
                      </a:r>
                      <a:r>
                        <a:rPr lang="en-US" sz="1100" baseline="-25000">
                          <a:effectLst/>
                          <a:latin typeface="Cambria" panose="02040503050406030204" pitchFamily="18" charset="0"/>
                        </a:rPr>
                        <a:t>4</a:t>
                      </a:r>
                      <a:r>
                        <a:rPr lang="en-US" sz="1100">
                          <a:effectLst/>
                          <a:latin typeface="Cambria" panose="02040503050406030204" pitchFamily="18" charset="0"/>
                        </a:rPr>
                        <a:t> gas collection with combustion or utilization</a:t>
                      </a:r>
                      <a:endParaRPr lang="en-US" sz="1100">
                        <a:effectLst/>
                        <a:latin typeface="Cambria" panose="02040503050406030204" pitchFamily="18" charset="0"/>
                        <a:ea typeface="Calibri"/>
                        <a:cs typeface="Times New Roman"/>
                      </a:endParaRPr>
                    </a:p>
                  </a:txBody>
                  <a:tcPr marL="46783" marR="46783" marT="0" marB="0"/>
                </a:tc>
              </a:tr>
              <a:tr h="301780">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Waste</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Reduce methane emissions from domestic wastewater</a:t>
                      </a:r>
                      <a:endParaRPr lang="en-US" sz="1100">
                        <a:effectLst/>
                        <a:latin typeface="Cambria" panose="02040503050406030204" pitchFamily="18" charset="0"/>
                        <a:ea typeface="Calibri"/>
                        <a:cs typeface="Times New Roman"/>
                      </a:endParaRPr>
                    </a:p>
                  </a:txBody>
                  <a:tcPr marL="46783" marR="46783" marT="0" marB="0"/>
                </a:tc>
              </a:tr>
              <a:tr h="450651">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Agriculture (Rice cultivation)</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a:effectLst/>
                          <a:latin typeface="Cambria" panose="02040503050406030204" pitchFamily="18" charset="0"/>
                        </a:rPr>
                        <a:t>Alternate wetting and drying (AWD) for rice cultivation</a:t>
                      </a:r>
                      <a:endParaRPr lang="en-US" sz="1100">
                        <a:effectLst/>
                        <a:latin typeface="Cambria" panose="02040503050406030204" pitchFamily="18" charset="0"/>
                        <a:ea typeface="Calibri"/>
                        <a:cs typeface="Times New Roman"/>
                      </a:endParaRPr>
                    </a:p>
                  </a:txBody>
                  <a:tcPr marL="46783" marR="46783" marT="0" marB="0"/>
                </a:tc>
              </a:tr>
              <a:tr h="679004">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mbria" panose="02040503050406030204" pitchFamily="18" charset="0"/>
                        </a:rPr>
                        <a:t>Energy </a:t>
                      </a:r>
                      <a:endParaRPr lang="en-US" sz="1100">
                        <a:effectLst/>
                        <a:latin typeface="Cambria" panose="02040503050406030204" pitchFamily="18" charset="0"/>
                        <a:ea typeface="Calibri"/>
                        <a:cs typeface="Times New Roman"/>
                      </a:endParaRPr>
                    </a:p>
                  </a:txBody>
                  <a:tcPr marL="46783" marR="46783" marT="0" marB="0"/>
                </a:tc>
                <a:tc>
                  <a:txBody>
                    <a:bodyPr/>
                    <a:lstStyle/>
                    <a:p>
                      <a:pPr marL="0" marR="0">
                        <a:lnSpc>
                          <a:spcPct val="107000"/>
                        </a:lnSpc>
                        <a:spcBef>
                          <a:spcPts val="0"/>
                        </a:spcBef>
                        <a:spcAft>
                          <a:spcPts val="0"/>
                        </a:spcAft>
                      </a:pPr>
                      <a:r>
                        <a:rPr lang="en-US" sz="1100" dirty="0">
                          <a:effectLst/>
                          <a:latin typeface="Cambria" panose="02040503050406030204" pitchFamily="18" charset="0"/>
                        </a:rPr>
                        <a:t>Fugitive emission from natural gas transmission and distribution</a:t>
                      </a:r>
                      <a:endParaRPr lang="en-US" sz="1100" dirty="0">
                        <a:effectLst/>
                        <a:latin typeface="Cambria" panose="02040503050406030204" pitchFamily="18" charset="0"/>
                        <a:ea typeface="Calibri"/>
                        <a:cs typeface="Times New Roman"/>
                      </a:endParaRPr>
                    </a:p>
                  </a:txBody>
                  <a:tcPr marL="46783" marR="46783" marT="0" marB="0"/>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210" y="1066800"/>
            <a:ext cx="44524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63234" y="4267200"/>
            <a:ext cx="3790413" cy="2031325"/>
          </a:xfrm>
          <a:prstGeom prst="rect">
            <a:avLst/>
          </a:prstGeom>
        </p:spPr>
        <p:txBody>
          <a:bodyPr wrap="square">
            <a:spAutoFit/>
          </a:bodyPr>
          <a:lstStyle/>
          <a:p>
            <a:r>
              <a:rPr lang="en-US" dirty="0">
                <a:latin typeface="Cambria" panose="02040503050406030204" pitchFamily="18" charset="0"/>
              </a:rPr>
              <a:t>The reduction of </a:t>
            </a:r>
            <a:r>
              <a:rPr lang="en-US" dirty="0" smtClean="0">
                <a:latin typeface="Cambria" panose="02040503050406030204" pitchFamily="18" charset="0"/>
              </a:rPr>
              <a:t>SLCPs </a:t>
            </a:r>
            <a:r>
              <a:rPr lang="en-US" dirty="0">
                <a:latin typeface="Cambria" panose="02040503050406030204" pitchFamily="18" charset="0"/>
              </a:rPr>
              <a:t>in Bangladesh </a:t>
            </a:r>
            <a:r>
              <a:rPr lang="en-US" dirty="0" smtClean="0">
                <a:latin typeface="Cambria" panose="02040503050406030204" pitchFamily="18" charset="0"/>
              </a:rPr>
              <a:t>that </a:t>
            </a:r>
            <a:r>
              <a:rPr lang="en-US" dirty="0">
                <a:latin typeface="Cambria" panose="02040503050406030204" pitchFamily="18" charset="0"/>
              </a:rPr>
              <a:t>would result from the implementation of these measures could </a:t>
            </a:r>
            <a:r>
              <a:rPr lang="en-US" b="1" dirty="0">
                <a:latin typeface="Cambria" panose="02040503050406030204" pitchFamily="18" charset="0"/>
              </a:rPr>
              <a:t>reduce global temperature about 0.0021</a:t>
            </a:r>
            <a:r>
              <a:rPr lang="en-US" b="1" baseline="30000" dirty="0">
                <a:latin typeface="Cambria" panose="02040503050406030204" pitchFamily="18" charset="0"/>
              </a:rPr>
              <a:t> </a:t>
            </a:r>
            <a:r>
              <a:rPr lang="en-US" b="1" dirty="0">
                <a:latin typeface="Cambria" panose="02040503050406030204" pitchFamily="18" charset="0"/>
              </a:rPr>
              <a:t>Degree Centigrade by </a:t>
            </a:r>
            <a:r>
              <a:rPr lang="en-US" b="1" dirty="0" smtClean="0">
                <a:latin typeface="Cambria" panose="02040503050406030204" pitchFamily="18" charset="0"/>
              </a:rPr>
              <a:t>2050 (24% of Bangladesh's contribution).</a:t>
            </a:r>
            <a:endParaRPr lang="en-US" b="1" dirty="0">
              <a:latin typeface="Cambria" panose="02040503050406030204" pitchFamily="18" charset="0"/>
            </a:endParaRPr>
          </a:p>
        </p:txBody>
      </p:sp>
    </p:spTree>
    <p:extLst>
      <p:ext uri="{BB962C8B-B14F-4D97-AF65-F5344CB8AC3E}">
        <p14:creationId xmlns:p14="http://schemas.microsoft.com/office/powerpoint/2010/main" val="89791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748145"/>
          </a:xfrm>
        </p:spPr>
        <p:txBody>
          <a:bodyPr>
            <a:noAutofit/>
          </a:bodyPr>
          <a:lstStyle/>
          <a:p>
            <a:pPr algn="l" eaLnBrk="1" hangingPunct="1"/>
            <a:r>
              <a:rPr lang="en-US" sz="3000" b="1" dirty="0" smtClean="0">
                <a:solidFill>
                  <a:schemeClr val="accent1">
                    <a:lumMod val="75000"/>
                  </a:schemeClr>
                </a:solidFill>
                <a:latin typeface="Arial Rounded MT Bold" panose="020F0704030504030204" pitchFamily="34" charset="0"/>
                <a:cs typeface="Arial" panose="020B0604020202020204" pitchFamily="34" charset="0"/>
              </a:rPr>
              <a:t>SLCP Measures can also have significant health benefits</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152400" y="1066800"/>
            <a:ext cx="86868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34" descr="Description: Traditional Cookst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23" y="1219200"/>
            <a:ext cx="3002377" cy="225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40575" y="3560618"/>
            <a:ext cx="2826328" cy="369332"/>
          </a:xfrm>
          <a:prstGeom prst="rect">
            <a:avLst/>
          </a:prstGeom>
        </p:spPr>
        <p:txBody>
          <a:bodyPr wrap="square">
            <a:spAutoFit/>
          </a:bodyPr>
          <a:lstStyle/>
          <a:p>
            <a:r>
              <a:rPr lang="en-US" dirty="0" smtClean="0">
                <a:latin typeface="Cambria" panose="02040503050406030204" pitchFamily="18" charset="0"/>
              </a:rPr>
              <a:t>Traditional </a:t>
            </a:r>
            <a:r>
              <a:rPr lang="en-US" dirty="0" err="1" smtClean="0">
                <a:latin typeface="Cambria" panose="02040503050406030204" pitchFamily="18" charset="0"/>
              </a:rPr>
              <a:t>cookstoves</a:t>
            </a:r>
            <a:endParaRPr lang="en-US" b="1" dirty="0">
              <a:latin typeface="Cambria" panose="02040503050406030204" pitchFamily="18" charset="0"/>
            </a:endParaRPr>
          </a:p>
        </p:txBody>
      </p:sp>
      <p:pic>
        <p:nvPicPr>
          <p:cNvPr id="1027" name="Picture 33" descr="Description: image_20_3530"/>
          <p:cNvPicPr>
            <a:picLocks noChangeAspect="1" noChangeArrowheads="1"/>
          </p:cNvPicPr>
          <p:nvPr/>
        </p:nvPicPr>
        <p:blipFill>
          <a:blip r:embed="rId3">
            <a:extLst>
              <a:ext uri="{28A0092B-C50C-407E-A947-70E740481C1C}">
                <a14:useLocalDpi xmlns:a14="http://schemas.microsoft.com/office/drawing/2010/main" val="0"/>
              </a:ext>
            </a:extLst>
          </a:blip>
          <a:srcRect r="13849"/>
          <a:stretch>
            <a:fillRect/>
          </a:stretch>
        </p:blipFill>
        <p:spPr bwMode="auto">
          <a:xfrm>
            <a:off x="5982566" y="1254991"/>
            <a:ext cx="28114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512647" y="3560618"/>
            <a:ext cx="2478953" cy="369332"/>
          </a:xfrm>
          <a:prstGeom prst="rect">
            <a:avLst/>
          </a:prstGeom>
        </p:spPr>
        <p:txBody>
          <a:bodyPr wrap="square">
            <a:spAutoFit/>
          </a:bodyPr>
          <a:lstStyle/>
          <a:p>
            <a:r>
              <a:rPr lang="en-US" dirty="0" smtClean="0">
                <a:latin typeface="Cambria" panose="02040503050406030204" pitchFamily="18" charset="0"/>
              </a:rPr>
              <a:t>Traditional brick kilns</a:t>
            </a:r>
            <a:endParaRPr lang="en-US" b="1" dirty="0">
              <a:latin typeface="Cambria" panose="02040503050406030204" pitchFamily="18" charset="0"/>
            </a:endParaRPr>
          </a:p>
        </p:txBody>
      </p:sp>
      <p:pic>
        <p:nvPicPr>
          <p:cNvPr id="1028" name="Picture 27" descr="Description: Waste Burning in Bangladesh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598" y="2390125"/>
            <a:ext cx="30289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50598" y="4648200"/>
            <a:ext cx="2478953" cy="369332"/>
          </a:xfrm>
          <a:prstGeom prst="rect">
            <a:avLst/>
          </a:prstGeom>
        </p:spPr>
        <p:txBody>
          <a:bodyPr wrap="square">
            <a:spAutoFit/>
          </a:bodyPr>
          <a:lstStyle/>
          <a:p>
            <a:r>
              <a:rPr lang="en-US" dirty="0" smtClean="0">
                <a:latin typeface="Cambria" panose="02040503050406030204" pitchFamily="18" charset="0"/>
              </a:rPr>
              <a:t>Open burning of MSW </a:t>
            </a:r>
            <a:endParaRPr lang="en-US" b="1" dirty="0">
              <a:latin typeface="Cambria" panose="02040503050406030204" pitchFamily="18" charset="0"/>
            </a:endParaRPr>
          </a:p>
        </p:txBody>
      </p:sp>
      <p:sp>
        <p:nvSpPr>
          <p:cNvPr id="15" name="Rectangle 14"/>
          <p:cNvSpPr/>
          <p:nvPr/>
        </p:nvSpPr>
        <p:spPr>
          <a:xfrm>
            <a:off x="339434" y="5410200"/>
            <a:ext cx="8804565" cy="769441"/>
          </a:xfrm>
          <a:prstGeom prst="rect">
            <a:avLst/>
          </a:prstGeom>
        </p:spPr>
        <p:txBody>
          <a:bodyPr wrap="square">
            <a:spAutoFit/>
          </a:bodyPr>
          <a:lstStyle/>
          <a:p>
            <a:r>
              <a:rPr lang="en-US" sz="2200" dirty="0" smtClean="0">
                <a:latin typeface="Cambria" panose="02040503050406030204" pitchFamily="18" charset="0"/>
              </a:rPr>
              <a:t>Major sources of black carbon </a:t>
            </a:r>
            <a:r>
              <a:rPr lang="en-US" sz="2200" b="1" dirty="0" smtClean="0">
                <a:latin typeface="Cambria" panose="02040503050406030204" pitchFamily="18" charset="0"/>
              </a:rPr>
              <a:t>which is a fraction of fine particulate matter</a:t>
            </a:r>
            <a:r>
              <a:rPr lang="en-US" sz="2200" dirty="0" smtClean="0">
                <a:latin typeface="Cambria" panose="02040503050406030204" pitchFamily="18" charset="0"/>
              </a:rPr>
              <a:t>, a criteria air pollutant. </a:t>
            </a:r>
            <a:endParaRPr lang="en-US" sz="2200" b="1" dirty="0">
              <a:latin typeface="Cambria" panose="02040503050406030204" pitchFamily="18" charset="0"/>
            </a:endParaRPr>
          </a:p>
        </p:txBody>
      </p:sp>
    </p:spTree>
    <p:extLst>
      <p:ext uri="{BB962C8B-B14F-4D97-AF65-F5344CB8AC3E}">
        <p14:creationId xmlns:p14="http://schemas.microsoft.com/office/powerpoint/2010/main" val="292121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748145"/>
          </a:xfrm>
        </p:spPr>
        <p:txBody>
          <a:bodyPr>
            <a:noAutofit/>
          </a:bodyPr>
          <a:lstStyle/>
          <a:p>
            <a:pPr algn="l" eaLnBrk="1" hangingPunct="1"/>
            <a:r>
              <a:rPr lang="en-US" sz="3000" b="1" dirty="0" smtClean="0">
                <a:solidFill>
                  <a:schemeClr val="accent1">
                    <a:lumMod val="75000"/>
                  </a:schemeClr>
                </a:solidFill>
                <a:latin typeface="Arial Rounded MT Bold" panose="020F0704030504030204" pitchFamily="34" charset="0"/>
                <a:cs typeface="Arial" panose="020B0604020202020204" pitchFamily="34" charset="0"/>
              </a:rPr>
              <a:t>SLCP Measures can also have significant health benefits</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152400" y="1066800"/>
            <a:ext cx="8686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39435" y="4800600"/>
            <a:ext cx="8804565" cy="1446550"/>
          </a:xfrm>
          <a:prstGeom prst="rect">
            <a:avLst/>
          </a:prstGeom>
        </p:spPr>
        <p:txBody>
          <a:bodyPr wrap="square">
            <a:spAutoFit/>
          </a:bodyPr>
          <a:lstStyle/>
          <a:p>
            <a:r>
              <a:rPr lang="en-US" sz="2200" dirty="0" smtClean="0">
                <a:latin typeface="Cambria" panose="02040503050406030204" pitchFamily="18" charset="0"/>
              </a:rPr>
              <a:t>SLCP measures can achieve </a:t>
            </a:r>
            <a:r>
              <a:rPr lang="en-US" sz="2200" b="1" dirty="0" err="1" smtClean="0">
                <a:latin typeface="Cambria" panose="02040503050406030204" pitchFamily="18" charset="0"/>
              </a:rPr>
              <a:t>upto</a:t>
            </a:r>
            <a:r>
              <a:rPr lang="en-US" sz="2200" b="1" dirty="0" smtClean="0">
                <a:latin typeface="Cambria" panose="02040503050406030204" pitchFamily="18" charset="0"/>
              </a:rPr>
              <a:t> 16,274 </a:t>
            </a:r>
            <a:r>
              <a:rPr lang="en-US" sz="2200" b="1" dirty="0">
                <a:latin typeface="Cambria" panose="02040503050406030204" pitchFamily="18" charset="0"/>
              </a:rPr>
              <a:t>premature deaths </a:t>
            </a:r>
            <a:r>
              <a:rPr lang="en-US" sz="2200" b="1" dirty="0" smtClean="0">
                <a:latin typeface="Cambria" panose="02040503050406030204" pitchFamily="18" charset="0"/>
              </a:rPr>
              <a:t>avoided per year</a:t>
            </a:r>
            <a:r>
              <a:rPr lang="en-US" sz="2200" dirty="0" smtClean="0">
                <a:latin typeface="Cambria" panose="02040503050406030204" pitchFamily="18" charset="0"/>
              </a:rPr>
              <a:t> in 2050. </a:t>
            </a:r>
          </a:p>
          <a:p>
            <a:endParaRPr lang="en-US" sz="2200" dirty="0" smtClean="0">
              <a:latin typeface="Cambria" panose="02040503050406030204" pitchFamily="18" charset="0"/>
            </a:endParaRPr>
          </a:p>
          <a:p>
            <a:r>
              <a:rPr lang="en-US" sz="2200" dirty="0" smtClean="0">
                <a:latin typeface="Cambria" panose="02040503050406030204" pitchFamily="18" charset="0"/>
              </a:rPr>
              <a:t>BC measures has the largest share on these benefits.</a:t>
            </a:r>
            <a:endParaRPr lang="en-US" sz="2200" b="1" dirty="0">
              <a:latin typeface="Cambria" panose="02040503050406030204" pitchFamily="18" charset="0"/>
            </a:endParaRPr>
          </a:p>
        </p:txBody>
      </p:sp>
      <p:pic>
        <p:nvPicPr>
          <p:cNvPr id="2050" name="Chart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3891"/>
            <a:ext cx="4114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hart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36" y="1303626"/>
            <a:ext cx="4232564" cy="302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356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748145"/>
          </a:xfrm>
        </p:spPr>
        <p:txBody>
          <a:bodyPr>
            <a:noAutofit/>
          </a:bodyPr>
          <a:lstStyle/>
          <a:p>
            <a:pPr algn="l" eaLnBrk="1" hangingPunct="1"/>
            <a:r>
              <a:rPr lang="en-US" sz="3000" b="1" dirty="0" smtClean="0">
                <a:solidFill>
                  <a:schemeClr val="accent1">
                    <a:lumMod val="75000"/>
                  </a:schemeClr>
                </a:solidFill>
                <a:latin typeface="Arial Rounded MT Bold" panose="020F0704030504030204" pitchFamily="34" charset="0"/>
                <a:cs typeface="Arial" panose="020B0604020202020204" pitchFamily="34" charset="0"/>
              </a:rPr>
              <a:t>Intended NDC and SLCP Measures</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145473" y="838200"/>
            <a:ext cx="8686800"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7" name="Table 6"/>
          <p:cNvGraphicFramePr>
            <a:graphicFrameLocks noGrp="1"/>
          </p:cNvGraphicFramePr>
          <p:nvPr/>
        </p:nvGraphicFramePr>
        <p:xfrm>
          <a:off x="457201" y="982599"/>
          <a:ext cx="8381999" cy="5723001"/>
        </p:xfrm>
        <a:graphic>
          <a:graphicData uri="http://schemas.openxmlformats.org/drawingml/2006/table">
            <a:tbl>
              <a:tblPr>
                <a:tableStyleId>{2A488322-F2BA-4B5B-9748-0D474271808F}</a:tableStyleId>
              </a:tblPr>
              <a:tblGrid>
                <a:gridCol w="1828800"/>
                <a:gridCol w="4800600"/>
                <a:gridCol w="1752599"/>
              </a:tblGrid>
              <a:tr h="125291">
                <a:tc>
                  <a:txBody>
                    <a:bodyPr/>
                    <a:lstStyle/>
                    <a:p>
                      <a:pPr marL="0" marR="0" algn="ctr">
                        <a:lnSpc>
                          <a:spcPct val="107000"/>
                        </a:lnSpc>
                        <a:spcBef>
                          <a:spcPts val="0"/>
                        </a:spcBef>
                        <a:spcAft>
                          <a:spcPts val="0"/>
                        </a:spcAft>
                      </a:pPr>
                      <a:r>
                        <a:rPr lang="en-GB" sz="1300" b="1" dirty="0">
                          <a:solidFill>
                            <a:schemeClr val="bg1"/>
                          </a:solidFill>
                          <a:latin typeface="Cambria" pitchFamily="18" charset="0"/>
                        </a:rPr>
                        <a:t>Source Sector</a:t>
                      </a:r>
                      <a:endParaRPr lang="en-US" sz="1300" b="1" dirty="0">
                        <a:solidFill>
                          <a:schemeClr val="bg1"/>
                        </a:solidFill>
                        <a:latin typeface="Cambria" pitchFamily="18" charset="0"/>
                        <a:ea typeface="Calibri"/>
                        <a:cs typeface="Times New Roman"/>
                      </a:endParaRPr>
                    </a:p>
                  </a:txBody>
                  <a:tcPr marL="47899" marR="47899" marT="0" marB="0">
                    <a:solidFill>
                      <a:srgbClr val="0070C0"/>
                    </a:solidFill>
                  </a:tcPr>
                </a:tc>
                <a:tc>
                  <a:txBody>
                    <a:bodyPr/>
                    <a:lstStyle/>
                    <a:p>
                      <a:pPr marL="0" marR="0" algn="ctr">
                        <a:lnSpc>
                          <a:spcPct val="107000"/>
                        </a:lnSpc>
                        <a:spcBef>
                          <a:spcPts val="0"/>
                        </a:spcBef>
                        <a:spcAft>
                          <a:spcPts val="0"/>
                        </a:spcAft>
                      </a:pPr>
                      <a:r>
                        <a:rPr lang="en-GB" sz="1300" b="1" dirty="0">
                          <a:solidFill>
                            <a:schemeClr val="bg1"/>
                          </a:solidFill>
                          <a:latin typeface="Cambria" pitchFamily="18" charset="0"/>
                        </a:rPr>
                        <a:t>Measure</a:t>
                      </a:r>
                      <a:endParaRPr lang="en-US" sz="1300" b="1" dirty="0">
                        <a:solidFill>
                          <a:schemeClr val="bg1"/>
                        </a:solidFill>
                        <a:latin typeface="Cambria" pitchFamily="18" charset="0"/>
                        <a:ea typeface="Calibri"/>
                        <a:cs typeface="Times New Roman"/>
                      </a:endParaRPr>
                    </a:p>
                  </a:txBody>
                  <a:tcPr marL="47899" marR="47899" marT="0" marB="0">
                    <a:solidFill>
                      <a:srgbClr val="0070C0"/>
                    </a:solidFill>
                  </a:tcPr>
                </a:tc>
                <a:tc>
                  <a:txBody>
                    <a:bodyPr/>
                    <a:lstStyle/>
                    <a:p>
                      <a:pPr marL="0" marR="0" algn="ctr">
                        <a:lnSpc>
                          <a:spcPct val="107000"/>
                        </a:lnSpc>
                        <a:spcBef>
                          <a:spcPts val="0"/>
                        </a:spcBef>
                        <a:spcAft>
                          <a:spcPts val="0"/>
                        </a:spcAft>
                      </a:pPr>
                      <a:r>
                        <a:rPr lang="en-GB" sz="1300" b="1" dirty="0">
                          <a:solidFill>
                            <a:schemeClr val="bg1"/>
                          </a:solidFill>
                          <a:latin typeface="Cambria" pitchFamily="18" charset="0"/>
                        </a:rPr>
                        <a:t>Scenario</a:t>
                      </a:r>
                      <a:endParaRPr lang="en-US" sz="1300" b="1" dirty="0">
                        <a:solidFill>
                          <a:schemeClr val="bg1"/>
                        </a:solidFill>
                        <a:latin typeface="Cambria" pitchFamily="18" charset="0"/>
                        <a:ea typeface="Calibri"/>
                        <a:cs typeface="Times New Roman"/>
                      </a:endParaRPr>
                    </a:p>
                  </a:txBody>
                  <a:tcPr marL="47899" marR="47899" marT="0" marB="0">
                    <a:solidFill>
                      <a:srgbClr val="0070C0"/>
                    </a:solidFill>
                  </a:tcPr>
                </a:tc>
              </a:tr>
              <a:tr h="250581">
                <a:tc>
                  <a:txBody>
                    <a:bodyPr/>
                    <a:lstStyle/>
                    <a:p>
                      <a:pPr marL="0" marR="0">
                        <a:lnSpc>
                          <a:spcPct val="107000"/>
                        </a:lnSpc>
                        <a:spcBef>
                          <a:spcPts val="0"/>
                        </a:spcBef>
                        <a:spcAft>
                          <a:spcPts val="0"/>
                        </a:spcAft>
                      </a:pPr>
                      <a:r>
                        <a:rPr lang="en-GB" sz="1300" dirty="0">
                          <a:latin typeface="Cambria" pitchFamily="18" charset="0"/>
                        </a:rPr>
                        <a:t>Energy</a:t>
                      </a:r>
                      <a:endParaRPr lang="en-US" sz="1300" dirty="0">
                        <a:latin typeface="Cambria" pitchFamily="18" charset="0"/>
                        <a:ea typeface="Calibri"/>
                        <a:cs typeface="Times New Roman"/>
                      </a:endParaRPr>
                    </a:p>
                  </a:txBody>
                  <a:tcPr marL="47899" marR="47899" marT="0" marB="0">
                    <a:solidFill>
                      <a:schemeClr val="bg2">
                        <a:lumMod val="90000"/>
                      </a:schemeClr>
                    </a:solidFill>
                  </a:tcPr>
                </a:tc>
                <a:tc>
                  <a:txBody>
                    <a:bodyPr/>
                    <a:lstStyle/>
                    <a:p>
                      <a:pPr marL="0" marR="0">
                        <a:lnSpc>
                          <a:spcPct val="107000"/>
                        </a:lnSpc>
                        <a:spcBef>
                          <a:spcPts val="0"/>
                        </a:spcBef>
                        <a:spcAft>
                          <a:spcPts val="0"/>
                        </a:spcAft>
                      </a:pPr>
                      <a:r>
                        <a:rPr lang="en-GB" sz="1300" dirty="0">
                          <a:latin typeface="Cambria" pitchFamily="18" charset="0"/>
                        </a:rPr>
                        <a:t>Energy Efficiency (Energy Efficiency &amp; Conservation Master Plan target)</a:t>
                      </a:r>
                      <a:endParaRPr lang="en-US" sz="1300" dirty="0">
                        <a:latin typeface="Cambria" pitchFamily="18" charset="0"/>
                        <a:ea typeface="Calibri"/>
                        <a:cs typeface="Times New Roman"/>
                      </a:endParaRPr>
                    </a:p>
                  </a:txBody>
                  <a:tcPr marL="47899" marR="47899" marT="0" marB="0">
                    <a:solidFill>
                      <a:schemeClr val="bg2">
                        <a:lumMod val="90000"/>
                      </a:schemeClr>
                    </a:solidFill>
                  </a:tcPr>
                </a:tc>
                <a:tc rowSpan="4">
                  <a:txBody>
                    <a:bodyPr/>
                    <a:lstStyle/>
                    <a:p>
                      <a:pPr marL="0" marR="0" algn="ctr">
                        <a:lnSpc>
                          <a:spcPct val="107000"/>
                        </a:lnSpc>
                        <a:spcBef>
                          <a:spcPts val="0"/>
                        </a:spcBef>
                        <a:spcAft>
                          <a:spcPts val="0"/>
                        </a:spcAft>
                      </a:pPr>
                      <a:r>
                        <a:rPr lang="en-GB" sz="1300" b="1" dirty="0" smtClean="0">
                          <a:latin typeface="Cambria" pitchFamily="18" charset="0"/>
                        </a:rPr>
                        <a:t>NDC (Existing)</a:t>
                      </a:r>
                      <a:endParaRPr lang="en-US" sz="1300" b="1" dirty="0">
                        <a:latin typeface="Cambria" pitchFamily="18" charset="0"/>
                        <a:ea typeface="Calibri"/>
                        <a:cs typeface="Times New Roman"/>
                      </a:endParaRPr>
                    </a:p>
                  </a:txBody>
                  <a:tcPr marL="47899" marR="47899" marT="0" marB="0" anchor="ctr">
                    <a:solidFill>
                      <a:schemeClr val="bg2">
                        <a:lumMod val="90000"/>
                      </a:schemeClr>
                    </a:solidFill>
                  </a:tcPr>
                </a:tc>
              </a:tr>
              <a:tr h="125291">
                <a:tc>
                  <a:txBody>
                    <a:bodyPr/>
                    <a:lstStyle/>
                    <a:p>
                      <a:pPr marL="0" marR="0">
                        <a:lnSpc>
                          <a:spcPct val="107000"/>
                        </a:lnSpc>
                        <a:spcBef>
                          <a:spcPts val="0"/>
                        </a:spcBef>
                        <a:spcAft>
                          <a:spcPts val="0"/>
                        </a:spcAft>
                      </a:pPr>
                      <a:r>
                        <a:rPr lang="en-GB" sz="1300" dirty="0">
                          <a:latin typeface="Cambria" pitchFamily="18" charset="0"/>
                        </a:rPr>
                        <a:t>Power Generation</a:t>
                      </a:r>
                      <a:endParaRPr lang="en-US" sz="1300" dirty="0">
                        <a:latin typeface="Cambria" pitchFamily="18" charset="0"/>
                        <a:ea typeface="Calibri"/>
                        <a:cs typeface="Times New Roman"/>
                      </a:endParaRPr>
                    </a:p>
                  </a:txBody>
                  <a:tcPr marL="47899" marR="47899" marT="0" marB="0">
                    <a:solidFill>
                      <a:schemeClr val="bg2">
                        <a:lumMod val="90000"/>
                      </a:schemeClr>
                    </a:solidFill>
                  </a:tcPr>
                </a:tc>
                <a:tc>
                  <a:txBody>
                    <a:bodyPr/>
                    <a:lstStyle/>
                    <a:p>
                      <a:pPr marL="0" marR="0">
                        <a:lnSpc>
                          <a:spcPct val="107000"/>
                        </a:lnSpc>
                        <a:spcBef>
                          <a:spcPts val="0"/>
                        </a:spcBef>
                        <a:spcAft>
                          <a:spcPts val="0"/>
                        </a:spcAft>
                      </a:pPr>
                      <a:r>
                        <a:rPr lang="en-GB" sz="1300" dirty="0">
                          <a:latin typeface="Cambria" pitchFamily="18" charset="0"/>
                        </a:rPr>
                        <a:t>Renewable Energy</a:t>
                      </a:r>
                      <a:endParaRPr lang="en-US" sz="1300" dirty="0">
                        <a:latin typeface="Cambria" pitchFamily="18" charset="0"/>
                        <a:ea typeface="Calibri"/>
                        <a:cs typeface="Times New Roman"/>
                      </a:endParaRPr>
                    </a:p>
                  </a:txBody>
                  <a:tcPr marL="47899" marR="47899" marT="0" marB="0">
                    <a:solidFill>
                      <a:schemeClr val="bg2">
                        <a:lumMod val="9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Industry</a:t>
                      </a:r>
                      <a:endParaRPr lang="en-US" sz="1300">
                        <a:latin typeface="Cambria" pitchFamily="18" charset="0"/>
                        <a:ea typeface="Calibri"/>
                        <a:cs typeface="Times New Roman"/>
                      </a:endParaRPr>
                    </a:p>
                  </a:txBody>
                  <a:tcPr marL="47899" marR="47899" marT="0" marB="0">
                    <a:solidFill>
                      <a:schemeClr val="bg2">
                        <a:lumMod val="90000"/>
                      </a:schemeClr>
                    </a:solidFill>
                  </a:tcPr>
                </a:tc>
                <a:tc>
                  <a:txBody>
                    <a:bodyPr/>
                    <a:lstStyle/>
                    <a:p>
                      <a:pPr marL="0" marR="0">
                        <a:lnSpc>
                          <a:spcPct val="107000"/>
                        </a:lnSpc>
                        <a:spcBef>
                          <a:spcPts val="0"/>
                        </a:spcBef>
                        <a:spcAft>
                          <a:spcPts val="0"/>
                        </a:spcAft>
                      </a:pPr>
                      <a:r>
                        <a:rPr lang="en-GB" sz="1300" dirty="0">
                          <a:latin typeface="Cambria" pitchFamily="18" charset="0"/>
                        </a:rPr>
                        <a:t>Improved Brick Kilns</a:t>
                      </a:r>
                      <a:endParaRPr lang="en-US" sz="1300" dirty="0">
                        <a:latin typeface="Cambria" pitchFamily="18" charset="0"/>
                        <a:ea typeface="Calibri"/>
                        <a:cs typeface="Times New Roman"/>
                      </a:endParaRPr>
                    </a:p>
                  </a:txBody>
                  <a:tcPr marL="47899" marR="47899" marT="0" marB="0">
                    <a:solidFill>
                      <a:schemeClr val="bg2">
                        <a:lumMod val="9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Residential</a:t>
                      </a:r>
                      <a:endParaRPr lang="en-US" sz="1300">
                        <a:latin typeface="Cambria" pitchFamily="18" charset="0"/>
                        <a:ea typeface="Calibri"/>
                        <a:cs typeface="Times New Roman"/>
                      </a:endParaRPr>
                    </a:p>
                  </a:txBody>
                  <a:tcPr marL="47899" marR="47899" marT="0" marB="0">
                    <a:solidFill>
                      <a:schemeClr val="bg2">
                        <a:lumMod val="90000"/>
                      </a:schemeClr>
                    </a:solidFill>
                  </a:tcPr>
                </a:tc>
                <a:tc>
                  <a:txBody>
                    <a:bodyPr/>
                    <a:lstStyle/>
                    <a:p>
                      <a:pPr marL="0" marR="0">
                        <a:lnSpc>
                          <a:spcPct val="107000"/>
                        </a:lnSpc>
                        <a:spcBef>
                          <a:spcPts val="0"/>
                        </a:spcBef>
                        <a:spcAft>
                          <a:spcPts val="0"/>
                        </a:spcAft>
                      </a:pPr>
                      <a:r>
                        <a:rPr lang="en-GB" sz="1300" dirty="0">
                          <a:latin typeface="Cambria" pitchFamily="18" charset="0"/>
                        </a:rPr>
                        <a:t>Improved biomass </a:t>
                      </a:r>
                      <a:r>
                        <a:rPr lang="en-GB" sz="1300" dirty="0" err="1">
                          <a:latin typeface="Cambria" pitchFamily="18" charset="0"/>
                        </a:rPr>
                        <a:t>cookstoves</a:t>
                      </a:r>
                      <a:endParaRPr lang="en-US" sz="1300" dirty="0">
                        <a:latin typeface="Cambria" pitchFamily="18" charset="0"/>
                        <a:ea typeface="Calibri"/>
                        <a:cs typeface="Times New Roman"/>
                      </a:endParaRPr>
                    </a:p>
                  </a:txBody>
                  <a:tcPr marL="47899" marR="47899" marT="0" marB="0">
                    <a:solidFill>
                      <a:schemeClr val="bg2">
                        <a:lumMod val="9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endParaRPr lang="en-GB" sz="1300">
                        <a:latin typeface="Cambria" pitchFamily="18" charset="0"/>
                        <a:ea typeface="Calibri"/>
                        <a:cs typeface="Times New Roman"/>
                      </a:endParaRPr>
                    </a:p>
                  </a:txBody>
                  <a:tcPr marL="47899" marR="47899" marT="0" marB="0"/>
                </a:tc>
                <a:tc>
                  <a:txBody>
                    <a:bodyPr/>
                    <a:lstStyle/>
                    <a:p>
                      <a:pPr marL="0" marR="0">
                        <a:lnSpc>
                          <a:spcPct val="107000"/>
                        </a:lnSpc>
                        <a:spcBef>
                          <a:spcPts val="0"/>
                        </a:spcBef>
                        <a:spcAft>
                          <a:spcPts val="0"/>
                        </a:spcAft>
                      </a:pPr>
                      <a:endParaRPr lang="en-GB" sz="1300" dirty="0">
                        <a:latin typeface="Cambria" pitchFamily="18" charset="0"/>
                        <a:ea typeface="Calibri"/>
                        <a:cs typeface="Times New Roman"/>
                      </a:endParaRPr>
                    </a:p>
                  </a:txBody>
                  <a:tcPr marL="47899" marR="47899" marT="0" marB="0"/>
                </a:tc>
                <a:tc>
                  <a:txBody>
                    <a:bodyPr/>
                    <a:lstStyle/>
                    <a:p>
                      <a:pPr marL="0" marR="0" algn="ctr">
                        <a:lnSpc>
                          <a:spcPct val="107000"/>
                        </a:lnSpc>
                        <a:spcBef>
                          <a:spcPts val="0"/>
                        </a:spcBef>
                        <a:spcAft>
                          <a:spcPts val="0"/>
                        </a:spcAft>
                      </a:pPr>
                      <a:endParaRPr lang="en-GB" sz="1300" b="1" dirty="0">
                        <a:latin typeface="Cambria" pitchFamily="18" charset="0"/>
                        <a:ea typeface="Calibri"/>
                        <a:cs typeface="Times New Roman"/>
                      </a:endParaRPr>
                    </a:p>
                  </a:txBody>
                  <a:tcPr marL="47899" marR="47899" marT="0" marB="0" anchor="ctr"/>
                </a:tc>
              </a:tr>
              <a:tr h="125291">
                <a:tc>
                  <a:txBody>
                    <a:bodyPr/>
                    <a:lstStyle/>
                    <a:p>
                      <a:pPr marL="0" marR="0">
                        <a:lnSpc>
                          <a:spcPct val="107000"/>
                        </a:lnSpc>
                        <a:spcBef>
                          <a:spcPts val="0"/>
                        </a:spcBef>
                        <a:spcAft>
                          <a:spcPts val="0"/>
                        </a:spcAft>
                      </a:pPr>
                      <a:r>
                        <a:rPr lang="en-GB" sz="1300" dirty="0">
                          <a:latin typeface="Cambria" pitchFamily="18" charset="0"/>
                        </a:rPr>
                        <a:t>Power Generation</a:t>
                      </a:r>
                      <a:endParaRPr lang="en-US" sz="1300" dirty="0">
                        <a:latin typeface="Cambria" pitchFamily="18" charset="0"/>
                        <a:ea typeface="Calibri"/>
                        <a:cs typeface="Times New Roman"/>
                      </a:endParaRPr>
                    </a:p>
                  </a:txBody>
                  <a:tcPr marL="47899" marR="47899" marT="0" marB="0">
                    <a:solidFill>
                      <a:schemeClr val="accent1">
                        <a:lumMod val="20000"/>
                        <a:lumOff val="80000"/>
                      </a:schemeClr>
                    </a:solidFill>
                  </a:tcPr>
                </a:tc>
                <a:tc>
                  <a:txBody>
                    <a:bodyPr/>
                    <a:lstStyle/>
                    <a:p>
                      <a:pPr marL="0" marR="0">
                        <a:lnSpc>
                          <a:spcPct val="107000"/>
                        </a:lnSpc>
                        <a:spcBef>
                          <a:spcPts val="0"/>
                        </a:spcBef>
                        <a:spcAft>
                          <a:spcPts val="0"/>
                        </a:spcAft>
                      </a:pPr>
                      <a:r>
                        <a:rPr lang="en-GB" sz="1300">
                          <a:latin typeface="Cambria" pitchFamily="18" charset="0"/>
                        </a:rPr>
                        <a:t>Supercritical coal power plants</a:t>
                      </a:r>
                      <a:endParaRPr lang="en-US" sz="1300">
                        <a:latin typeface="Cambria" pitchFamily="18" charset="0"/>
                        <a:ea typeface="Calibri"/>
                        <a:cs typeface="Times New Roman"/>
                      </a:endParaRPr>
                    </a:p>
                  </a:txBody>
                  <a:tcPr marL="47899" marR="47899" marT="0" marB="0">
                    <a:solidFill>
                      <a:schemeClr val="accent1">
                        <a:lumMod val="20000"/>
                        <a:lumOff val="80000"/>
                      </a:schemeClr>
                    </a:solidFill>
                  </a:tcPr>
                </a:tc>
                <a:tc rowSpan="3">
                  <a:txBody>
                    <a:bodyPr/>
                    <a:lstStyle/>
                    <a:p>
                      <a:pPr marL="0" marR="0" algn="ctr">
                        <a:lnSpc>
                          <a:spcPct val="107000"/>
                        </a:lnSpc>
                        <a:spcBef>
                          <a:spcPts val="0"/>
                        </a:spcBef>
                        <a:spcAft>
                          <a:spcPts val="0"/>
                        </a:spcAft>
                      </a:pPr>
                      <a:r>
                        <a:rPr lang="en-GB" sz="1300" b="1" dirty="0" smtClean="0">
                          <a:latin typeface="Cambria" pitchFamily="18" charset="0"/>
                        </a:rPr>
                        <a:t>NDC (Additional)</a:t>
                      </a:r>
                      <a:endParaRPr lang="en-US" sz="1300" b="1" dirty="0">
                        <a:latin typeface="Cambria" pitchFamily="18" charset="0"/>
                        <a:ea typeface="Calibri"/>
                        <a:cs typeface="Times New Roman"/>
                      </a:endParaRPr>
                    </a:p>
                  </a:txBody>
                  <a:tcPr marL="47899" marR="47899" marT="0" marB="0" anchor="ctr">
                    <a:solidFill>
                      <a:schemeClr val="accent1">
                        <a:lumMod val="20000"/>
                        <a:lumOff val="80000"/>
                      </a:schemeClr>
                    </a:solidFill>
                  </a:tcPr>
                </a:tc>
              </a:tr>
              <a:tr h="125291">
                <a:tc>
                  <a:txBody>
                    <a:bodyPr/>
                    <a:lstStyle/>
                    <a:p>
                      <a:pPr marL="0" marR="0">
                        <a:lnSpc>
                          <a:spcPct val="107000"/>
                        </a:lnSpc>
                        <a:spcBef>
                          <a:spcPts val="0"/>
                        </a:spcBef>
                        <a:spcAft>
                          <a:spcPts val="0"/>
                        </a:spcAft>
                      </a:pPr>
                      <a:r>
                        <a:rPr lang="en-GB" sz="1300" dirty="0">
                          <a:latin typeface="Cambria" pitchFamily="18" charset="0"/>
                        </a:rPr>
                        <a:t>Transport</a:t>
                      </a:r>
                      <a:endParaRPr lang="en-US" sz="1300" dirty="0">
                        <a:latin typeface="Cambria" pitchFamily="18" charset="0"/>
                        <a:ea typeface="Calibri"/>
                        <a:cs typeface="Times New Roman"/>
                      </a:endParaRPr>
                    </a:p>
                  </a:txBody>
                  <a:tcPr marL="47899" marR="47899" marT="0" marB="0">
                    <a:solidFill>
                      <a:schemeClr val="accent1">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Road transport fuel efficiency</a:t>
                      </a:r>
                      <a:endParaRPr lang="en-US" sz="1300" dirty="0">
                        <a:latin typeface="Cambria" pitchFamily="18" charset="0"/>
                        <a:ea typeface="Calibri"/>
                        <a:cs typeface="Times New Roman"/>
                      </a:endParaRPr>
                    </a:p>
                  </a:txBody>
                  <a:tcPr marL="47899" marR="47899" marT="0" marB="0">
                    <a:solidFill>
                      <a:schemeClr val="accent1">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Power Generation</a:t>
                      </a:r>
                      <a:endParaRPr lang="en-US" sz="1300">
                        <a:latin typeface="Cambria" pitchFamily="18" charset="0"/>
                        <a:ea typeface="Calibri"/>
                        <a:cs typeface="Times New Roman"/>
                      </a:endParaRPr>
                    </a:p>
                  </a:txBody>
                  <a:tcPr marL="47899" marR="47899" marT="0" marB="0">
                    <a:solidFill>
                      <a:schemeClr val="accent1">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Wind and Solar</a:t>
                      </a:r>
                      <a:endParaRPr lang="en-US" sz="1300" dirty="0">
                        <a:latin typeface="Cambria" pitchFamily="18" charset="0"/>
                        <a:ea typeface="Calibri"/>
                        <a:cs typeface="Times New Roman"/>
                      </a:endParaRPr>
                    </a:p>
                  </a:txBody>
                  <a:tcPr marL="47899" marR="47899" marT="0" marB="0">
                    <a:solidFill>
                      <a:schemeClr val="accent1">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endParaRPr lang="en-GB" sz="1300">
                        <a:latin typeface="Cambria" pitchFamily="18" charset="0"/>
                        <a:ea typeface="Calibri"/>
                        <a:cs typeface="Times New Roman"/>
                      </a:endParaRPr>
                    </a:p>
                  </a:txBody>
                  <a:tcPr marL="47899" marR="47899" marT="0" marB="0"/>
                </a:tc>
                <a:tc>
                  <a:txBody>
                    <a:bodyPr/>
                    <a:lstStyle/>
                    <a:p>
                      <a:pPr marL="0" marR="0">
                        <a:lnSpc>
                          <a:spcPct val="107000"/>
                        </a:lnSpc>
                        <a:spcBef>
                          <a:spcPts val="0"/>
                        </a:spcBef>
                        <a:spcAft>
                          <a:spcPts val="0"/>
                        </a:spcAft>
                      </a:pPr>
                      <a:endParaRPr lang="en-GB" sz="1300">
                        <a:latin typeface="Cambria" pitchFamily="18" charset="0"/>
                        <a:ea typeface="Calibri"/>
                        <a:cs typeface="Times New Roman"/>
                      </a:endParaRPr>
                    </a:p>
                  </a:txBody>
                  <a:tcPr marL="47899" marR="47899" marT="0" marB="0"/>
                </a:tc>
                <a:tc>
                  <a:txBody>
                    <a:bodyPr/>
                    <a:lstStyle/>
                    <a:p>
                      <a:pPr marL="0" marR="0" algn="ctr">
                        <a:lnSpc>
                          <a:spcPct val="107000"/>
                        </a:lnSpc>
                        <a:spcBef>
                          <a:spcPts val="0"/>
                        </a:spcBef>
                        <a:spcAft>
                          <a:spcPts val="0"/>
                        </a:spcAft>
                      </a:pPr>
                      <a:endParaRPr lang="en-GB" sz="1300" b="1" dirty="0">
                        <a:latin typeface="Cambria" pitchFamily="18" charset="0"/>
                        <a:ea typeface="Calibri"/>
                        <a:cs typeface="Times New Roman"/>
                      </a:endParaRPr>
                    </a:p>
                  </a:txBody>
                  <a:tcPr marL="47899" marR="47899" marT="0" marB="0" anchor="ctr"/>
                </a:tc>
              </a:tr>
              <a:tr h="125291">
                <a:tc>
                  <a:txBody>
                    <a:bodyPr/>
                    <a:lstStyle/>
                    <a:p>
                      <a:pPr marL="0" marR="0">
                        <a:lnSpc>
                          <a:spcPct val="107000"/>
                        </a:lnSpc>
                        <a:spcBef>
                          <a:spcPts val="0"/>
                        </a:spcBef>
                        <a:spcAft>
                          <a:spcPts val="0"/>
                        </a:spcAft>
                      </a:pPr>
                      <a:r>
                        <a:rPr lang="en-GB" sz="1300" dirty="0">
                          <a:latin typeface="Cambria" pitchFamily="18" charset="0"/>
                        </a:rPr>
                        <a:t>Residential</a:t>
                      </a:r>
                      <a:endParaRPr lang="en-US" sz="1300" dirty="0">
                        <a:latin typeface="Cambria" pitchFamily="18" charset="0"/>
                        <a:ea typeface="Calibri"/>
                        <a:cs typeface="Times New Roman"/>
                      </a:endParaRPr>
                    </a:p>
                  </a:txBody>
                  <a:tcPr marL="47899" marR="47899" marT="0" marB="0">
                    <a:solidFill>
                      <a:schemeClr val="accent4">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Improved biomass stoves and LPG use for cooking</a:t>
                      </a:r>
                      <a:endParaRPr lang="en-US" sz="1300" dirty="0">
                        <a:latin typeface="Cambria" pitchFamily="18" charset="0"/>
                        <a:ea typeface="Calibri"/>
                        <a:cs typeface="Times New Roman"/>
                      </a:endParaRPr>
                    </a:p>
                  </a:txBody>
                  <a:tcPr marL="47899" marR="47899" marT="0" marB="0">
                    <a:solidFill>
                      <a:schemeClr val="accent4">
                        <a:lumMod val="20000"/>
                        <a:lumOff val="80000"/>
                      </a:schemeClr>
                    </a:solidFill>
                  </a:tcPr>
                </a:tc>
                <a:tc rowSpan="5">
                  <a:txBody>
                    <a:bodyPr/>
                    <a:lstStyle/>
                    <a:p>
                      <a:pPr marL="0" marR="0" algn="ctr">
                        <a:lnSpc>
                          <a:spcPct val="107000"/>
                        </a:lnSpc>
                        <a:spcBef>
                          <a:spcPts val="0"/>
                        </a:spcBef>
                        <a:spcAft>
                          <a:spcPts val="0"/>
                        </a:spcAft>
                      </a:pPr>
                      <a:r>
                        <a:rPr lang="en-GB" sz="1300" b="1" dirty="0" smtClean="0">
                          <a:latin typeface="Cambria" pitchFamily="18" charset="0"/>
                        </a:rPr>
                        <a:t>NDC (Possible)</a:t>
                      </a:r>
                      <a:endParaRPr lang="en-US" sz="1300" b="1" dirty="0">
                        <a:latin typeface="Cambria" pitchFamily="18" charset="0"/>
                        <a:ea typeface="Calibri"/>
                        <a:cs typeface="Times New Roman"/>
                      </a:endParaRPr>
                    </a:p>
                  </a:txBody>
                  <a:tcPr marL="47899" marR="47899" marT="0" marB="0" anchor="ctr">
                    <a:solidFill>
                      <a:schemeClr val="accent4">
                        <a:lumMod val="20000"/>
                        <a:lumOff val="80000"/>
                      </a:schemeClr>
                    </a:solidFill>
                  </a:tcPr>
                </a:tc>
              </a:tr>
              <a:tr h="125291">
                <a:tc>
                  <a:txBody>
                    <a:bodyPr/>
                    <a:lstStyle/>
                    <a:p>
                      <a:pPr marL="0" marR="0">
                        <a:lnSpc>
                          <a:spcPct val="107000"/>
                        </a:lnSpc>
                        <a:spcBef>
                          <a:spcPts val="0"/>
                        </a:spcBef>
                        <a:spcAft>
                          <a:spcPts val="0"/>
                        </a:spcAft>
                      </a:pPr>
                      <a:r>
                        <a:rPr lang="en-GB" sz="1300" dirty="0">
                          <a:latin typeface="Cambria" pitchFamily="18" charset="0"/>
                        </a:rPr>
                        <a:t>Commercial and Public Services</a:t>
                      </a:r>
                      <a:endParaRPr lang="en-US" sz="1300" dirty="0">
                        <a:latin typeface="Cambria" pitchFamily="18" charset="0"/>
                        <a:ea typeface="Calibri"/>
                        <a:cs typeface="Times New Roman"/>
                      </a:endParaRPr>
                    </a:p>
                  </a:txBody>
                  <a:tcPr marL="47899" marR="47899" marT="0" marB="0">
                    <a:solidFill>
                      <a:schemeClr val="accent4">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Commercial Energy Consumption</a:t>
                      </a:r>
                      <a:endParaRPr lang="en-US" sz="1300" dirty="0">
                        <a:latin typeface="Cambria" pitchFamily="18" charset="0"/>
                        <a:ea typeface="Calibri"/>
                        <a:cs typeface="Times New Roman"/>
                      </a:endParaRPr>
                    </a:p>
                  </a:txBody>
                  <a:tcPr marL="47899" marR="47899" marT="0" marB="0">
                    <a:solidFill>
                      <a:schemeClr val="accent4">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Agriculture</a:t>
                      </a:r>
                      <a:endParaRPr lang="en-US" sz="1300">
                        <a:latin typeface="Cambria" pitchFamily="18" charset="0"/>
                        <a:ea typeface="Calibri"/>
                        <a:cs typeface="Times New Roman"/>
                      </a:endParaRPr>
                    </a:p>
                  </a:txBody>
                  <a:tcPr marL="47899" marR="47899" marT="0" marB="0">
                    <a:solidFill>
                      <a:schemeClr val="accent4">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Alternate Wetting and Drying of Rice paddies</a:t>
                      </a:r>
                      <a:endParaRPr lang="en-US" sz="1300" dirty="0">
                        <a:latin typeface="Cambria" pitchFamily="18" charset="0"/>
                        <a:ea typeface="Calibri"/>
                        <a:cs typeface="Times New Roman"/>
                      </a:endParaRPr>
                    </a:p>
                  </a:txBody>
                  <a:tcPr marL="47899" marR="47899" marT="0" marB="0">
                    <a:solidFill>
                      <a:schemeClr val="accent4">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Waste</a:t>
                      </a:r>
                      <a:endParaRPr lang="en-US" sz="1300">
                        <a:latin typeface="Cambria" pitchFamily="18" charset="0"/>
                        <a:ea typeface="Calibri"/>
                        <a:cs typeface="Times New Roman"/>
                      </a:endParaRPr>
                    </a:p>
                  </a:txBody>
                  <a:tcPr marL="47899" marR="47899" marT="0" marB="0">
                    <a:solidFill>
                      <a:schemeClr val="accent4">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Landfill gas capture</a:t>
                      </a:r>
                      <a:endParaRPr lang="en-US" sz="1300" dirty="0">
                        <a:latin typeface="Cambria" pitchFamily="18" charset="0"/>
                        <a:ea typeface="Calibri"/>
                        <a:cs typeface="Times New Roman"/>
                      </a:endParaRPr>
                    </a:p>
                  </a:txBody>
                  <a:tcPr marL="47899" marR="47899" marT="0" marB="0">
                    <a:solidFill>
                      <a:schemeClr val="accent4">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Waste</a:t>
                      </a:r>
                      <a:endParaRPr lang="en-US" sz="1300">
                        <a:latin typeface="Cambria" pitchFamily="18" charset="0"/>
                        <a:ea typeface="Calibri"/>
                        <a:cs typeface="Times New Roman"/>
                      </a:endParaRPr>
                    </a:p>
                  </a:txBody>
                  <a:tcPr marL="47899" marR="47899" marT="0" marB="0">
                    <a:solidFill>
                      <a:schemeClr val="accent4">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Organic waste diverted from landfill to composting</a:t>
                      </a:r>
                      <a:endParaRPr lang="en-US" sz="1300" dirty="0">
                        <a:latin typeface="Cambria" pitchFamily="18" charset="0"/>
                        <a:ea typeface="Calibri"/>
                        <a:cs typeface="Times New Roman"/>
                      </a:endParaRPr>
                    </a:p>
                  </a:txBody>
                  <a:tcPr marL="47899" marR="47899" marT="0" marB="0">
                    <a:solidFill>
                      <a:schemeClr val="accent4">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endParaRPr lang="en-GB" sz="1300">
                        <a:latin typeface="Cambria" pitchFamily="18" charset="0"/>
                        <a:ea typeface="Calibri"/>
                        <a:cs typeface="Times New Roman"/>
                      </a:endParaRPr>
                    </a:p>
                  </a:txBody>
                  <a:tcPr marL="47899" marR="47899" marT="0" marB="0"/>
                </a:tc>
                <a:tc>
                  <a:txBody>
                    <a:bodyPr/>
                    <a:lstStyle/>
                    <a:p>
                      <a:pPr marL="0" marR="0">
                        <a:lnSpc>
                          <a:spcPct val="107000"/>
                        </a:lnSpc>
                        <a:spcBef>
                          <a:spcPts val="0"/>
                        </a:spcBef>
                        <a:spcAft>
                          <a:spcPts val="0"/>
                        </a:spcAft>
                      </a:pPr>
                      <a:endParaRPr lang="en-GB" sz="1300" dirty="0">
                        <a:latin typeface="Cambria" pitchFamily="18" charset="0"/>
                        <a:ea typeface="Calibri"/>
                        <a:cs typeface="Times New Roman"/>
                      </a:endParaRPr>
                    </a:p>
                  </a:txBody>
                  <a:tcPr marL="47899" marR="47899" marT="0" marB="0"/>
                </a:tc>
                <a:tc>
                  <a:txBody>
                    <a:bodyPr/>
                    <a:lstStyle/>
                    <a:p>
                      <a:pPr marL="0" marR="0" algn="ctr">
                        <a:lnSpc>
                          <a:spcPct val="107000"/>
                        </a:lnSpc>
                        <a:spcBef>
                          <a:spcPts val="0"/>
                        </a:spcBef>
                        <a:spcAft>
                          <a:spcPts val="0"/>
                        </a:spcAft>
                      </a:pPr>
                      <a:endParaRPr lang="en-GB" sz="1300" b="1" dirty="0">
                        <a:latin typeface="Cambria" pitchFamily="18" charset="0"/>
                        <a:ea typeface="Calibri"/>
                        <a:cs typeface="Times New Roman"/>
                      </a:endParaRPr>
                    </a:p>
                  </a:txBody>
                  <a:tcPr marL="47899" marR="47899" marT="0" marB="0" anchor="ctr"/>
                </a:tc>
              </a:tr>
              <a:tr h="125291">
                <a:tc>
                  <a:txBody>
                    <a:bodyPr/>
                    <a:lstStyle/>
                    <a:p>
                      <a:pPr marL="0" marR="0">
                        <a:lnSpc>
                          <a:spcPct val="107000"/>
                        </a:lnSpc>
                        <a:spcBef>
                          <a:spcPts val="0"/>
                        </a:spcBef>
                        <a:spcAft>
                          <a:spcPts val="0"/>
                        </a:spcAft>
                      </a:pPr>
                      <a:r>
                        <a:rPr lang="en-GB" sz="1300" dirty="0">
                          <a:latin typeface="Cambria" pitchFamily="18" charset="0"/>
                        </a:rPr>
                        <a:t>Industry</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Efficient rice parboiling units</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rowSpan="8">
                  <a:txBody>
                    <a:bodyPr/>
                    <a:lstStyle/>
                    <a:p>
                      <a:pPr marL="0" marR="0" algn="ctr">
                        <a:lnSpc>
                          <a:spcPct val="107000"/>
                        </a:lnSpc>
                        <a:spcBef>
                          <a:spcPts val="0"/>
                        </a:spcBef>
                        <a:spcAft>
                          <a:spcPts val="0"/>
                        </a:spcAft>
                      </a:pPr>
                      <a:r>
                        <a:rPr lang="en-GB" sz="1300" b="1" dirty="0">
                          <a:latin typeface="Cambria" pitchFamily="18" charset="0"/>
                        </a:rPr>
                        <a:t>SLCP </a:t>
                      </a:r>
                      <a:r>
                        <a:rPr lang="en-GB" sz="1300" b="1" dirty="0" smtClean="0">
                          <a:latin typeface="Cambria" pitchFamily="18" charset="0"/>
                        </a:rPr>
                        <a:t>Action</a:t>
                      </a:r>
                      <a:endParaRPr lang="en-US" sz="1300" b="1" dirty="0">
                        <a:latin typeface="Cambria" pitchFamily="18" charset="0"/>
                        <a:ea typeface="Calibri"/>
                        <a:cs typeface="Times New Roman"/>
                      </a:endParaRPr>
                    </a:p>
                  </a:txBody>
                  <a:tcPr marL="47899" marR="47899" marT="0" marB="0" anchor="ctr">
                    <a:solidFill>
                      <a:schemeClr val="accent6">
                        <a:lumMod val="20000"/>
                        <a:lumOff val="80000"/>
                      </a:schemeClr>
                    </a:solidFill>
                  </a:tcPr>
                </a:tc>
              </a:tr>
              <a:tr h="125291">
                <a:tc>
                  <a:txBody>
                    <a:bodyPr/>
                    <a:lstStyle/>
                    <a:p>
                      <a:pPr marL="0" marR="0">
                        <a:lnSpc>
                          <a:spcPct val="107000"/>
                        </a:lnSpc>
                        <a:spcBef>
                          <a:spcPts val="0"/>
                        </a:spcBef>
                        <a:spcAft>
                          <a:spcPts val="0"/>
                        </a:spcAft>
                      </a:pPr>
                      <a:r>
                        <a:rPr lang="en-GB" sz="1300" dirty="0">
                          <a:latin typeface="Cambria" pitchFamily="18" charset="0"/>
                        </a:rPr>
                        <a:t>Agriculture</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Reduce open burning of crop residues</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dirty="0">
                          <a:latin typeface="Cambria" pitchFamily="18" charset="0"/>
                        </a:rPr>
                        <a:t>Transport</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Adopt Euro Standards in road transport</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Transport </a:t>
                      </a:r>
                      <a:endParaRPr lang="en-US" sz="130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CNG conversion</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Agriculture</a:t>
                      </a:r>
                      <a:endParaRPr lang="en-US" sz="130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Livestock enteric fermentation</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Waste</a:t>
                      </a:r>
                      <a:endParaRPr lang="en-US" sz="130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Domestic Wastewater</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125291">
                <a:tc>
                  <a:txBody>
                    <a:bodyPr/>
                    <a:lstStyle/>
                    <a:p>
                      <a:pPr marL="0" marR="0">
                        <a:lnSpc>
                          <a:spcPct val="107000"/>
                        </a:lnSpc>
                        <a:spcBef>
                          <a:spcPts val="0"/>
                        </a:spcBef>
                        <a:spcAft>
                          <a:spcPts val="0"/>
                        </a:spcAft>
                      </a:pPr>
                      <a:r>
                        <a:rPr lang="en-GB" sz="1300">
                          <a:latin typeface="Cambria" pitchFamily="18" charset="0"/>
                        </a:rPr>
                        <a:t>Natural Gas</a:t>
                      </a:r>
                      <a:endParaRPr lang="en-US" sz="130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Reduce leakage from natural gas processing and distribution</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r h="227785">
                <a:tc>
                  <a:txBody>
                    <a:bodyPr/>
                    <a:lstStyle/>
                    <a:p>
                      <a:pPr marL="0" marR="0">
                        <a:lnSpc>
                          <a:spcPct val="107000"/>
                        </a:lnSpc>
                        <a:spcBef>
                          <a:spcPts val="0"/>
                        </a:spcBef>
                        <a:spcAft>
                          <a:spcPts val="0"/>
                        </a:spcAft>
                      </a:pPr>
                      <a:r>
                        <a:rPr lang="en-GB" sz="1300">
                          <a:latin typeface="Cambria" pitchFamily="18" charset="0"/>
                        </a:rPr>
                        <a:t>Agriculture</a:t>
                      </a:r>
                      <a:endParaRPr lang="en-US" sz="1300">
                        <a:latin typeface="Cambria" pitchFamily="18" charset="0"/>
                        <a:ea typeface="Calibri"/>
                        <a:cs typeface="Times New Roman"/>
                      </a:endParaRPr>
                    </a:p>
                  </a:txBody>
                  <a:tcPr marL="47899" marR="47899" marT="0" marB="0">
                    <a:solidFill>
                      <a:schemeClr val="accent6">
                        <a:lumMod val="20000"/>
                        <a:lumOff val="80000"/>
                      </a:schemeClr>
                    </a:solidFill>
                  </a:tcPr>
                </a:tc>
                <a:tc>
                  <a:txBody>
                    <a:bodyPr/>
                    <a:lstStyle/>
                    <a:p>
                      <a:pPr marL="0" marR="0">
                        <a:lnSpc>
                          <a:spcPct val="107000"/>
                        </a:lnSpc>
                        <a:spcBef>
                          <a:spcPts val="0"/>
                        </a:spcBef>
                        <a:spcAft>
                          <a:spcPts val="0"/>
                        </a:spcAft>
                      </a:pPr>
                      <a:r>
                        <a:rPr lang="en-GB" sz="1300" dirty="0">
                          <a:latin typeface="Cambria" pitchFamily="18" charset="0"/>
                        </a:rPr>
                        <a:t>Reduction of CH</a:t>
                      </a:r>
                      <a:r>
                        <a:rPr lang="en-GB" sz="1300" baseline="-25000" dirty="0">
                          <a:latin typeface="Cambria" pitchFamily="18" charset="0"/>
                        </a:rPr>
                        <a:t>4</a:t>
                      </a:r>
                      <a:r>
                        <a:rPr lang="en-GB" sz="1300" dirty="0">
                          <a:latin typeface="Cambria" pitchFamily="18" charset="0"/>
                        </a:rPr>
                        <a:t> emissions from livestock, through anaerobic digestion of manure from cattle and poultry</a:t>
                      </a:r>
                      <a:endParaRPr lang="en-US" sz="1300" dirty="0">
                        <a:latin typeface="Cambria" pitchFamily="18" charset="0"/>
                        <a:ea typeface="Calibri"/>
                        <a:cs typeface="Times New Roman"/>
                      </a:endParaRPr>
                    </a:p>
                  </a:txBody>
                  <a:tcPr marL="47899" marR="47899" marT="0" marB="0">
                    <a:solidFill>
                      <a:schemeClr val="accent6">
                        <a:lumMod val="20000"/>
                        <a:lumOff val="80000"/>
                      </a:schemeClr>
                    </a:solidFill>
                  </a:tcPr>
                </a:tc>
                <a:tc vMerge="1">
                  <a:txBody>
                    <a:bodyPr/>
                    <a:lstStyle/>
                    <a:p>
                      <a:pPr marL="0" marR="0">
                        <a:lnSpc>
                          <a:spcPct val="107000"/>
                        </a:lnSpc>
                        <a:spcBef>
                          <a:spcPts val="0"/>
                        </a:spcBef>
                        <a:spcAft>
                          <a:spcPts val="0"/>
                        </a:spcAft>
                      </a:pPr>
                      <a:endParaRPr lang="en-US" sz="1200" dirty="0">
                        <a:latin typeface="Calibri"/>
                        <a:ea typeface="Calibri"/>
                        <a:cs typeface="Times New Roman"/>
                      </a:endParaRPr>
                    </a:p>
                  </a:txBody>
                  <a:tcPr marL="47899" marR="47899" marT="0" marB="0"/>
                </a:tc>
              </a:tr>
            </a:tbl>
          </a:graphicData>
        </a:graphic>
      </p:graphicFrame>
    </p:spTree>
    <p:extLst>
      <p:ext uri="{BB962C8B-B14F-4D97-AF65-F5344CB8AC3E}">
        <p14:creationId xmlns:p14="http://schemas.microsoft.com/office/powerpoint/2010/main" val="1187969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748145"/>
          </a:xfrm>
        </p:spPr>
        <p:txBody>
          <a:bodyPr>
            <a:noAutofit/>
          </a:bodyPr>
          <a:lstStyle/>
          <a:p>
            <a:pPr algn="l"/>
            <a:r>
              <a:rPr lang="en-US" sz="3000" b="1" dirty="0" smtClean="0">
                <a:solidFill>
                  <a:schemeClr val="accent1">
                    <a:lumMod val="75000"/>
                  </a:schemeClr>
                </a:solidFill>
                <a:latin typeface="Arial Rounded MT Bold" panose="020F0704030504030204" pitchFamily="34" charset="0"/>
                <a:cs typeface="Arial" panose="020B0604020202020204" pitchFamily="34" charset="0"/>
              </a:rPr>
              <a:t>NDC measures also contribute to mitigation of air pollutant emissions (BC and </a:t>
            </a:r>
            <a:r>
              <a:rPr lang="en-US" sz="3000" b="1" dirty="0" err="1" smtClean="0">
                <a:solidFill>
                  <a:schemeClr val="accent1">
                    <a:lumMod val="75000"/>
                  </a:schemeClr>
                </a:solidFill>
                <a:latin typeface="Arial Rounded MT Bold" panose="020F0704030504030204" pitchFamily="34" charset="0"/>
                <a:cs typeface="Arial" panose="020B0604020202020204" pitchFamily="34" charset="0"/>
              </a:rPr>
              <a:t>NOx</a:t>
            </a:r>
            <a:r>
              <a:rPr lang="en-US" sz="3000" b="1" dirty="0" smtClean="0">
                <a:solidFill>
                  <a:schemeClr val="accent1">
                    <a:lumMod val="75000"/>
                  </a:schemeClr>
                </a:solidFill>
                <a:latin typeface="Arial Rounded MT Bold" panose="020F0704030504030204" pitchFamily="34" charset="0"/>
                <a:cs typeface="Arial" panose="020B0604020202020204" pitchFamily="34" charset="0"/>
              </a:rPr>
              <a:t>)</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124691" y="1066800"/>
            <a:ext cx="8686800"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778485037"/>
              </p:ext>
            </p:extLst>
          </p:nvPr>
        </p:nvGraphicFramePr>
        <p:xfrm>
          <a:off x="4606636" y="1371600"/>
          <a:ext cx="4537364"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7820891" y="4648199"/>
            <a:ext cx="990600" cy="461665"/>
          </a:xfrm>
          <a:prstGeom prst="rect">
            <a:avLst/>
          </a:prstGeom>
          <a:noFill/>
        </p:spPr>
        <p:txBody>
          <a:bodyPr wrap="square" rtlCol="0">
            <a:spAutoFit/>
          </a:bodyPr>
          <a:lstStyle/>
          <a:p>
            <a:r>
              <a:rPr lang="en-US" sz="2400" b="1" dirty="0" smtClean="0"/>
              <a:t>NOx</a:t>
            </a:r>
            <a:endParaRPr lang="en-US" sz="2400" b="1" baseline="-25000" dirty="0"/>
          </a:p>
        </p:txBody>
      </p:sp>
      <p:graphicFrame>
        <p:nvGraphicFramePr>
          <p:cNvPr id="14" name="Chart 13"/>
          <p:cNvGraphicFramePr>
            <a:graphicFrameLocks/>
          </p:cNvGraphicFramePr>
          <p:nvPr>
            <p:extLst>
              <p:ext uri="{D42A27DB-BD31-4B8C-83A1-F6EECF244321}">
                <p14:modId xmlns:p14="http://schemas.microsoft.com/office/powerpoint/2010/main" val="3645103774"/>
              </p:ext>
            </p:extLst>
          </p:nvPr>
        </p:nvGraphicFramePr>
        <p:xfrm>
          <a:off x="193964" y="1371600"/>
          <a:ext cx="4398818"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8532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748145"/>
          </a:xfrm>
        </p:spPr>
        <p:txBody>
          <a:bodyPr>
            <a:noAutofit/>
          </a:bodyPr>
          <a:lstStyle/>
          <a:p>
            <a:pPr algn="l"/>
            <a:r>
              <a:rPr lang="en-US" sz="3000" b="1" dirty="0">
                <a:solidFill>
                  <a:schemeClr val="accent1">
                    <a:lumMod val="75000"/>
                  </a:schemeClr>
                </a:solidFill>
                <a:latin typeface="Arial Rounded MT Bold" panose="020F0704030504030204" pitchFamily="34" charset="0"/>
                <a:cs typeface="Arial" panose="020B0604020202020204" pitchFamily="34" charset="0"/>
              </a:rPr>
              <a:t>SLCP measure also contribute to meaningful mitigation of </a:t>
            </a:r>
            <a:r>
              <a:rPr lang="en-US" sz="3000" b="1" dirty="0" smtClean="0">
                <a:solidFill>
                  <a:schemeClr val="accent1">
                    <a:lumMod val="75000"/>
                  </a:schemeClr>
                </a:solidFill>
                <a:latin typeface="Arial Rounded MT Bold" panose="020F0704030504030204" pitchFamily="34" charset="0"/>
                <a:cs typeface="Arial" panose="020B0604020202020204" pitchFamily="34" charset="0"/>
              </a:rPr>
              <a:t>GHGs (CO</a:t>
            </a:r>
            <a:r>
              <a:rPr lang="en-US" sz="3000" b="1" baseline="-25000" dirty="0" smtClean="0">
                <a:solidFill>
                  <a:schemeClr val="accent1">
                    <a:lumMod val="75000"/>
                  </a:schemeClr>
                </a:solidFill>
                <a:latin typeface="Arial Rounded MT Bold" panose="020F0704030504030204" pitchFamily="34" charset="0"/>
                <a:cs typeface="Arial" panose="020B0604020202020204" pitchFamily="34" charset="0"/>
              </a:rPr>
              <a:t>2 </a:t>
            </a:r>
            <a:r>
              <a:rPr lang="en-US" sz="3000" b="1" dirty="0" smtClean="0">
                <a:solidFill>
                  <a:schemeClr val="accent1">
                    <a:lumMod val="75000"/>
                  </a:schemeClr>
                </a:solidFill>
                <a:latin typeface="Arial Rounded MT Bold" panose="020F0704030504030204" pitchFamily="34" charset="0"/>
                <a:cs typeface="Arial" panose="020B0604020202020204" pitchFamily="34" charset="0"/>
              </a:rPr>
              <a:t> and Methane) </a:t>
            </a:r>
          </a:p>
        </p:txBody>
      </p:sp>
      <p:cxnSp>
        <p:nvCxnSpPr>
          <p:cNvPr id="8" name="Straight Connector 7"/>
          <p:cNvCxnSpPr/>
          <p:nvPr/>
        </p:nvCxnSpPr>
        <p:spPr>
          <a:xfrm>
            <a:off x="228600" y="6477000"/>
            <a:ext cx="8756073"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45473" y="6477000"/>
            <a:ext cx="8839200" cy="276999"/>
          </a:xfrm>
          <a:prstGeom prst="rect">
            <a:avLst/>
          </a:prstGeom>
          <a:noFill/>
        </p:spPr>
        <p:txBody>
          <a:bodyPr wrap="square" rtlCol="0">
            <a:spAutoFit/>
          </a:bodyPr>
          <a:lstStyle/>
          <a:p>
            <a:pPr algn="ctr"/>
            <a:r>
              <a:rPr lang="en-US" sz="1200" i="1" dirty="0" smtClean="0">
                <a:solidFill>
                  <a:schemeClr val="bg1">
                    <a:lumMod val="50000"/>
                  </a:schemeClr>
                </a:solidFill>
                <a:latin typeface="Arial" pitchFamily="34" charset="0"/>
                <a:cs typeface="Arial" pitchFamily="34" charset="0"/>
              </a:rPr>
              <a:t>Maximum Pathway Practice - Bangladesh				Dr. </a:t>
            </a:r>
            <a:r>
              <a:rPr lang="en-US" sz="1200" i="1" dirty="0" err="1" smtClean="0">
                <a:solidFill>
                  <a:schemeClr val="bg1">
                    <a:lumMod val="50000"/>
                  </a:schemeClr>
                </a:solidFill>
                <a:latin typeface="Arial" pitchFamily="34" charset="0"/>
                <a:cs typeface="Arial" pitchFamily="34" charset="0"/>
              </a:rPr>
              <a:t>Tanvir</a:t>
            </a:r>
            <a:r>
              <a:rPr lang="en-US" sz="1200" i="1" dirty="0" smtClean="0">
                <a:solidFill>
                  <a:schemeClr val="bg1">
                    <a:lumMod val="50000"/>
                  </a:schemeClr>
                </a:solidFill>
                <a:latin typeface="Arial" pitchFamily="34" charset="0"/>
                <a:cs typeface="Arial" pitchFamily="34" charset="0"/>
              </a:rPr>
              <a:t> Ahmed</a:t>
            </a:r>
            <a:endParaRPr lang="en-US" sz="1200" i="1" dirty="0">
              <a:solidFill>
                <a:schemeClr val="bg1">
                  <a:lumMod val="50000"/>
                </a:schemeClr>
              </a:solidFill>
              <a:latin typeface="Arial" pitchFamily="34" charset="0"/>
              <a:cs typeface="Arial" pitchFamily="34" charset="0"/>
            </a:endParaRPr>
          </a:p>
        </p:txBody>
      </p:sp>
      <p:cxnSp>
        <p:nvCxnSpPr>
          <p:cNvPr id="12" name="Straight Connector 11"/>
          <p:cNvCxnSpPr/>
          <p:nvPr/>
        </p:nvCxnSpPr>
        <p:spPr>
          <a:xfrm>
            <a:off x="124691" y="1066800"/>
            <a:ext cx="8686800"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3913039669"/>
              </p:ext>
            </p:extLst>
          </p:nvPr>
        </p:nvGraphicFramePr>
        <p:xfrm>
          <a:off x="228600" y="1371600"/>
          <a:ext cx="4336473"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200400" y="4691996"/>
            <a:ext cx="762000" cy="461665"/>
          </a:xfrm>
          <a:prstGeom prst="rect">
            <a:avLst/>
          </a:prstGeom>
          <a:noFill/>
        </p:spPr>
        <p:txBody>
          <a:bodyPr wrap="square" rtlCol="0">
            <a:spAutoFit/>
          </a:bodyPr>
          <a:lstStyle/>
          <a:p>
            <a:r>
              <a:rPr lang="en-US" sz="2400" b="1" dirty="0" smtClean="0">
                <a:solidFill>
                  <a:srgbClr val="002060"/>
                </a:solidFill>
              </a:rPr>
              <a:t>CO</a:t>
            </a:r>
            <a:r>
              <a:rPr lang="en-US" sz="2400" b="1" baseline="-25000" dirty="0" smtClean="0">
                <a:solidFill>
                  <a:srgbClr val="002060"/>
                </a:solidFill>
              </a:rPr>
              <a:t>2</a:t>
            </a:r>
            <a:endParaRPr lang="en-US" sz="2400" b="1" baseline="-25000" dirty="0">
              <a:solidFill>
                <a:srgbClr val="002060"/>
              </a:solidFill>
            </a:endParaRPr>
          </a:p>
        </p:txBody>
      </p:sp>
      <p:graphicFrame>
        <p:nvGraphicFramePr>
          <p:cNvPr id="16" name="Chart 15"/>
          <p:cNvGraphicFramePr>
            <a:graphicFrameLocks/>
          </p:cNvGraphicFramePr>
          <p:nvPr>
            <p:extLst>
              <p:ext uri="{D42A27DB-BD31-4B8C-83A1-F6EECF244321}">
                <p14:modId xmlns:p14="http://schemas.microsoft.com/office/powerpoint/2010/main" val="4047369914"/>
              </p:ext>
            </p:extLst>
          </p:nvPr>
        </p:nvGraphicFramePr>
        <p:xfrm>
          <a:off x="4565073" y="1371600"/>
          <a:ext cx="441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8532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5001</TotalTime>
  <Words>712</Words>
  <Application>Microsoft Office PowerPoint</Application>
  <PresentationFormat>On-screen Show (4:3)</PresentationFormat>
  <Paragraphs>137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MULTIPLE BENEFITS PATHWAYS APPROACH – EXPERIENCE FROM BANGLADESH</vt:lpstr>
      <vt:lpstr>The National Plan for Action on SLCP</vt:lpstr>
      <vt:lpstr>Black Carbon and Methane Emissions</vt:lpstr>
      <vt:lpstr>Climate Benefits of SLCP Measures</vt:lpstr>
      <vt:lpstr>SLCP Measures can also have significant health benefits</vt:lpstr>
      <vt:lpstr>SLCP Measures can also have significant health benefits</vt:lpstr>
      <vt:lpstr>Intended NDC and SLCP Measures</vt:lpstr>
      <vt:lpstr>NDC measures also contribute to mitigation of air pollutant emissions (BC and NOx)</vt:lpstr>
      <vt:lpstr>SLCP measure also contribute to meaningful mitigation of GHGs (CO2  and Methane) </vt:lpstr>
      <vt:lpstr>Climate and Health Benefits under different Scenarios</vt:lpstr>
      <vt:lpstr>Why the Multiple Benefits Approach useful?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Bangladesh  National Action Plan (NAP) for  Short Lived Climate Pollutants (SLCP)</dc:title>
  <dc:creator>Ashraf</dc:creator>
  <cp:lastModifiedBy>Tanvir</cp:lastModifiedBy>
  <cp:revision>830</cp:revision>
  <dcterms:created xsi:type="dcterms:W3CDTF">2013-02-09T14:01:40Z</dcterms:created>
  <dcterms:modified xsi:type="dcterms:W3CDTF">2018-07-11T22:19:38Z</dcterms:modified>
</cp:coreProperties>
</file>