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11"/>
  </p:notesMasterIdLst>
  <p:handoutMasterIdLst>
    <p:handoutMasterId r:id="rId12"/>
  </p:handoutMasterIdLst>
  <p:sldIdLst>
    <p:sldId id="256" r:id="rId4"/>
    <p:sldId id="354" r:id="rId5"/>
    <p:sldId id="368" r:id="rId6"/>
    <p:sldId id="398" r:id="rId7"/>
    <p:sldId id="401" r:id="rId8"/>
    <p:sldId id="402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CCFF"/>
    <a:srgbClr val="FF66FF"/>
    <a:srgbClr val="99FF99"/>
    <a:srgbClr val="CC66FF"/>
    <a:srgbClr val="FFCC66"/>
    <a:srgbClr val="FF0066"/>
    <a:srgbClr val="66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83303" autoAdjust="0"/>
  </p:normalViewPr>
  <p:slideViewPr>
    <p:cSldViewPr>
      <p:cViewPr varScale="1">
        <p:scale>
          <a:sx n="71" d="100"/>
          <a:sy n="71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5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742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900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15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B534-802A-4200-A9D4-8B620C38F44B}" type="datetime1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5008-EEC2-4CB4-86D2-8801FC671533}" type="datetime1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6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F404-7A94-4D29-AF99-C1F134417A41}" type="datetime1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9B3-C7C0-463D-8851-47016C02D8EF}" type="datetime1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B77E-EFF8-40C2-AFA9-EE50EAAFA6E1}" type="datetime1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6A4E-B6C1-4B31-8251-8C5C8E039EAA}" type="datetime1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6A1F-8BBE-4AB3-9F99-5F544776F41F}" type="datetime1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3E1D-0710-4658-BE46-B7FEFBA2074D}" type="datetime1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A763-549E-4658-95EA-ECD26722A0C4}" type="datetime1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2D7509D6-B702-45B4-A61A-A06147D15096}" type="datetime1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8067" y="6549715"/>
            <a:ext cx="446361" cy="2292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7850" y="6324601"/>
            <a:ext cx="1143300" cy="352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fld id="{25BA54BD-C84D-46CE-8B72-31BFB26ABA43}" type="slidenum">
              <a:rPr lang="th-TH" smtClean="0">
                <a:solidFill>
                  <a:srgbClr val="57BCE5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th-TH">
              <a:solidFill>
                <a:srgbClr val="57BCE5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24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jpeg"/><Relationship Id="rId5" Type="http://schemas.openxmlformats.org/officeDocument/2006/relationships/image" Target="../media/image11.png"/><Relationship Id="rId10" Type="http://schemas.openxmlformats.org/officeDocument/2006/relationships/image" Target="../media/image22.jpeg"/><Relationship Id="rId4" Type="http://schemas.openxmlformats.org/officeDocument/2006/relationships/image" Target="../media/image10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11754"/>
            <a:ext cx="11496600" cy="6666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82550" algn="r"/>
            <a:endParaRPr lang="en-GB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02" y="6111754"/>
            <a:ext cx="623392" cy="666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908" y="-13066"/>
            <a:ext cx="12244029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US" sz="1400" dirty="0">
                <a:solidFill>
                  <a:schemeClr val="bg2"/>
                </a:solidFill>
                <a:latin typeface="Arial Rounded MT Bold" panose="020F0704030504030204" pitchFamily="34" charset="0"/>
              </a:rPr>
              <a:t>Workshop on South-South and Technological Cooperation </a:t>
            </a:r>
            <a:r>
              <a:rPr lang="en-US" sz="140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for Climate </a:t>
            </a:r>
            <a:r>
              <a:rPr lang="en-US" sz="1400" dirty="0">
                <a:solidFill>
                  <a:schemeClr val="bg2"/>
                </a:solidFill>
                <a:latin typeface="Arial Rounded MT Bold" panose="020F0704030504030204" pitchFamily="34" charset="0"/>
              </a:rPr>
              <a:t>Action and Sustainable </a:t>
            </a:r>
            <a:r>
              <a:rPr lang="en-US" sz="140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Development </a:t>
            </a:r>
          </a:p>
          <a:p>
            <a:pPr marL="114300"/>
            <a:r>
              <a:rPr lang="en-US" sz="1400" dirty="0">
                <a:solidFill>
                  <a:schemeClr val="bg2"/>
                </a:solidFill>
                <a:latin typeface="Arial Rounded MT Bold" panose="020F0704030504030204" pitchFamily="34" charset="0"/>
              </a:rPr>
              <a:t>Asia Pacific Climate Week, Resort World </a:t>
            </a:r>
            <a:r>
              <a:rPr lang="en-US" sz="1400" dirty="0" err="1">
                <a:solidFill>
                  <a:schemeClr val="bg2"/>
                </a:solidFill>
                <a:latin typeface="Arial Rounded MT Bold" panose="020F0704030504030204" pitchFamily="34" charset="0"/>
              </a:rPr>
              <a:t>Sentosa</a:t>
            </a:r>
            <a:r>
              <a:rPr lang="en-US" sz="1400" dirty="0">
                <a:solidFill>
                  <a:schemeClr val="bg2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140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Singapore</a:t>
            </a:r>
          </a:p>
          <a:p>
            <a:pPr marL="114300"/>
            <a:r>
              <a:rPr lang="en-US" sz="140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13 July </a:t>
            </a:r>
            <a:r>
              <a:rPr lang="en-US" sz="1400" dirty="0">
                <a:solidFill>
                  <a:schemeClr val="bg2"/>
                </a:solidFill>
                <a:latin typeface="Arial Rounded MT Bold" panose="020F0704030504030204" pitchFamily="34" charset="0"/>
              </a:rPr>
              <a:t>2018</a:t>
            </a:r>
            <a:endParaRPr lang="en-US" sz="1400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6" y="4149080"/>
            <a:ext cx="119704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/>
              <a:t>Experiences, opportunities and challenges of South-South and Triangular Cooperation in </a:t>
            </a:r>
            <a:r>
              <a:rPr lang="en-US" sz="3400" dirty="0" smtClean="0"/>
              <a:t>the Asia </a:t>
            </a:r>
            <a:r>
              <a:rPr lang="en-US" sz="3400" dirty="0"/>
              <a:t>Pacific </a:t>
            </a:r>
            <a:r>
              <a:rPr lang="en-US" sz="3400" dirty="0" smtClean="0"/>
              <a:t>region:</a:t>
            </a:r>
          </a:p>
          <a:p>
            <a:r>
              <a:rPr lang="en-US" sz="3400" i="1" dirty="0"/>
              <a:t>Thailand’s experiences</a:t>
            </a:r>
            <a:endParaRPr lang="en-US" sz="3400" b="1" i="1" dirty="0" smtClean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" y="6023120"/>
            <a:ext cx="12022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bg1"/>
                </a:solidFill>
              </a:rPr>
              <a:t>Dr.Surachai</a:t>
            </a:r>
            <a:r>
              <a:rPr lang="en-US" sz="2000" b="1" i="1" dirty="0" smtClean="0">
                <a:solidFill>
                  <a:schemeClr val="bg1"/>
                </a:solidFill>
              </a:rPr>
              <a:t>  </a:t>
            </a:r>
            <a:r>
              <a:rPr lang="en-US" sz="2000" b="1" i="1" dirty="0" smtClean="0">
                <a:solidFill>
                  <a:schemeClr val="bg1"/>
                </a:solidFill>
              </a:rPr>
              <a:t>Sathitkunarat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Assistant </a:t>
            </a:r>
            <a:r>
              <a:rPr lang="en-US" sz="1600" dirty="0">
                <a:solidFill>
                  <a:schemeClr val="bg2"/>
                </a:solidFill>
              </a:rPr>
              <a:t>Secretary </a:t>
            </a:r>
            <a:r>
              <a:rPr lang="en-US" sz="1600" dirty="0" smtClean="0">
                <a:solidFill>
                  <a:schemeClr val="bg2"/>
                </a:solidFill>
              </a:rPr>
              <a:t>General &amp; </a:t>
            </a:r>
            <a:r>
              <a:rPr lang="en-GB" sz="1600" dirty="0">
                <a:solidFill>
                  <a:schemeClr val="bg2"/>
                </a:solidFill>
              </a:rPr>
              <a:t>Thailand NDE Focal Point</a:t>
            </a:r>
          </a:p>
          <a:p>
            <a:r>
              <a:rPr lang="en-GB" sz="1600" dirty="0" smtClean="0">
                <a:solidFill>
                  <a:schemeClr val="bg2"/>
                </a:solidFill>
              </a:rPr>
              <a:t>National </a:t>
            </a:r>
            <a:r>
              <a:rPr lang="en-GB" sz="1600" dirty="0">
                <a:solidFill>
                  <a:schemeClr val="bg2"/>
                </a:solidFill>
              </a:rPr>
              <a:t>Science Technology and Innovation Policy </a:t>
            </a:r>
            <a:r>
              <a:rPr lang="en-GB" sz="1600" dirty="0" smtClean="0">
                <a:solidFill>
                  <a:schemeClr val="bg2"/>
                </a:solidFill>
              </a:rPr>
              <a:t>Office, Ministry </a:t>
            </a:r>
            <a:r>
              <a:rPr lang="en-GB" sz="1600" dirty="0">
                <a:solidFill>
                  <a:schemeClr val="bg2"/>
                </a:solidFill>
              </a:rPr>
              <a:t>of Science and Technology, </a:t>
            </a:r>
            <a:r>
              <a:rPr lang="en-GB" sz="1600" dirty="0" smtClean="0">
                <a:solidFill>
                  <a:schemeClr val="bg2"/>
                </a:solidFill>
              </a:rPr>
              <a:t>Thailand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6624" y="6162643"/>
            <a:ext cx="942344" cy="5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908" y="332656"/>
            <a:ext cx="10802416" cy="889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i="1" dirty="0"/>
              <a:t>UNFCCC - Major milestones on technology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1344" y="2506662"/>
            <a:ext cx="6047839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2010 – UNFCCC Technology </a:t>
            </a:r>
            <a:r>
              <a:rPr lang="en-US" sz="1800" b="1" dirty="0" smtClean="0"/>
              <a:t>Mechanism: </a:t>
            </a:r>
            <a:r>
              <a:rPr lang="en-US" sz="1800" dirty="0" smtClean="0"/>
              <a:t>Mechanism </a:t>
            </a:r>
            <a:r>
              <a:rPr lang="en-US" sz="1800" dirty="0"/>
              <a:t>to enhance action on technology </a:t>
            </a:r>
            <a:r>
              <a:rPr lang="th-TH" sz="1800" dirty="0" smtClean="0"/>
              <a:t> </a:t>
            </a:r>
            <a:r>
              <a:rPr lang="en-US" sz="1800" dirty="0" smtClean="0"/>
              <a:t>development </a:t>
            </a:r>
            <a:r>
              <a:rPr lang="en-US" sz="1800" dirty="0"/>
              <a:t>and transfer 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b="1" dirty="0"/>
              <a:t>Technology Executive Committee (</a:t>
            </a:r>
            <a:r>
              <a:rPr lang="en-US" sz="1700" b="1" dirty="0" smtClean="0"/>
              <a:t>TEC)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Policy arm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20 </a:t>
            </a:r>
            <a:r>
              <a:rPr lang="en-US" sz="1600" dirty="0"/>
              <a:t>member expert committee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b="1" dirty="0" smtClean="0"/>
              <a:t>Climate </a:t>
            </a:r>
            <a:r>
              <a:rPr lang="en-US" sz="1700" b="1" dirty="0"/>
              <a:t>Technology Centre and Network (CTCN) </a:t>
            </a:r>
            <a:endParaRPr lang="en-US" sz="17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Implementation </a:t>
            </a:r>
            <a:r>
              <a:rPr lang="en-US" sz="1600" dirty="0"/>
              <a:t>arm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Centre </a:t>
            </a:r>
            <a:r>
              <a:rPr lang="en-US" sz="1600" dirty="0"/>
              <a:t>hosted by UNEP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Network </a:t>
            </a:r>
            <a:r>
              <a:rPr lang="en-US" sz="1600" dirty="0"/>
              <a:t>of +20 regional organizations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183" y="1629671"/>
            <a:ext cx="5573227" cy="4545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8288" y="6550223"/>
            <a:ext cx="4465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</a:t>
            </a:r>
            <a:r>
              <a:rPr lang="en-US" sz="1400" i="1" dirty="0" err="1"/>
              <a:t>Wanna</a:t>
            </a:r>
            <a:r>
              <a:rPr lang="en-US" sz="1400" i="1" dirty="0"/>
              <a:t> </a:t>
            </a:r>
            <a:r>
              <a:rPr lang="en-US" sz="1400" i="1" dirty="0" err="1" smtClean="0"/>
              <a:t>Tanunchaiwatana</a:t>
            </a:r>
            <a:r>
              <a:rPr lang="en-US" sz="1400" i="1" dirty="0" smtClean="0"/>
              <a:t> (2015)</a:t>
            </a:r>
            <a:endParaRPr lang="en-US" sz="1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79" y="1629671"/>
            <a:ext cx="1270137" cy="10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7408" y="-99392"/>
            <a:ext cx="10515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Climate Technology Center and Network (CTCN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6051" y="4489516"/>
            <a:ext cx="11809312" cy="21379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Conference of Parties (COP) and CTCN Advisory Board guide the work of the CTCN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CTCN operations are conducted through: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The CTCN Secretariat hosted by UNEP and UNIDO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CTCN Consortium: 11 independent, regional and global organizations with expertise in a variety of climate technology sectors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An international network of academic, multilateral, NGO and private sector institutions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National Designated Entities (NDEs): national CTCN focal points selected by each country to coordinate and submit technical assistance requests to the CTCN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94" y="628558"/>
            <a:ext cx="7711628" cy="3853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6360" y="6593157"/>
            <a:ext cx="302433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/>
              <a:t>Source: </a:t>
            </a:r>
            <a:r>
              <a:rPr lang="en-US" sz="1400" i="1" dirty="0" err="1"/>
              <a:t>Jukka</a:t>
            </a:r>
            <a:r>
              <a:rPr lang="en-US" sz="1400" i="1" dirty="0"/>
              <a:t> </a:t>
            </a:r>
            <a:r>
              <a:rPr lang="en-US" sz="1400" i="1" dirty="0" err="1" smtClean="0"/>
              <a:t>Uosukainen</a:t>
            </a:r>
            <a:r>
              <a:rPr lang="en-US" sz="1400" i="1" dirty="0" smtClean="0"/>
              <a:t> (2015)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820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9" y="139864"/>
            <a:ext cx="576379" cy="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37" y="139865"/>
            <a:ext cx="2234623" cy="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69" y="134960"/>
            <a:ext cx="678751" cy="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891" y="817962"/>
            <a:ext cx="8503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Reducing GHG Emissions from Transport by Improving Public Transport Systems through Capacity Building and Use of </a:t>
            </a:r>
            <a:r>
              <a:rPr lang="en-GB" b="1" dirty="0" smtClean="0"/>
              <a:t>Technology</a:t>
            </a:r>
            <a:endParaRPr lang="en-GB" b="1" dirty="0"/>
          </a:p>
          <a:p>
            <a:endParaRPr lang="en-GB" b="1" dirty="0" smtClean="0"/>
          </a:p>
          <a:p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1  - Training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Field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Visits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9312" y="2271788"/>
            <a:ext cx="8029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15 – 19 February </a:t>
            </a:r>
            <a:r>
              <a:rPr lang="en-GB" dirty="0"/>
              <a:t>2016</a:t>
            </a:r>
            <a:r>
              <a:rPr lang="en-US" dirty="0"/>
              <a:t>, </a:t>
            </a:r>
            <a:r>
              <a:rPr lang="en-GB" dirty="0"/>
              <a:t>Bangkok </a:t>
            </a:r>
            <a:r>
              <a:rPr lang="en-GB" dirty="0"/>
              <a:t>and Chiang Mai, Thailand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06" y="3815202"/>
            <a:ext cx="545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dirty="0">
                <a:cs typeface="THSarabunPSK" panose="020B0500040200020003" pitchFamily="34" charset="-34"/>
              </a:rPr>
              <a:t>The </a:t>
            </a:r>
            <a:r>
              <a:rPr lang="en-US" dirty="0">
                <a:cs typeface="THSarabunPSK" panose="020B0500040200020003" pitchFamily="34" charset="-34"/>
              </a:rPr>
              <a:t>1</a:t>
            </a:r>
            <a:r>
              <a:rPr lang="en-US" baseline="30000" dirty="0">
                <a:cs typeface="THSarabunPSK" panose="020B0500040200020003" pitchFamily="34" charset="-34"/>
              </a:rPr>
              <a:t>st</a:t>
            </a:r>
            <a:r>
              <a:rPr lang="en-US" dirty="0">
                <a:cs typeface="THSarabunPSK" panose="020B0500040200020003" pitchFamily="34" charset="-34"/>
              </a:rPr>
              <a:t> </a:t>
            </a:r>
            <a:r>
              <a:rPr lang="en-US" dirty="0">
                <a:cs typeface="THSarabunPSK" panose="020B0500040200020003" pitchFamily="34" charset="-34"/>
              </a:rPr>
              <a:t>south-south collaboration between </a:t>
            </a:r>
            <a:r>
              <a:rPr lang="en-US" dirty="0">
                <a:cs typeface="THSarabunPSK" panose="020B0500040200020003" pitchFamily="34" charset="-34"/>
              </a:rPr>
              <a:t>NDEs supported by </a:t>
            </a:r>
            <a:r>
              <a:rPr lang="en-US" dirty="0" smtClean="0">
                <a:cs typeface="THSarabunPSK" panose="020B0500040200020003" pitchFamily="34" charset="-34"/>
              </a:rPr>
              <a:t>the CTCN</a:t>
            </a:r>
            <a:endParaRPr lang="en-US" dirty="0">
              <a:cs typeface="THSarabunPSK" panose="020B0500040200020003" pitchFamily="34" charset="-34"/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dirty="0">
                <a:cs typeface="THSarabunPSK" panose="020B0500040200020003" pitchFamily="34" charset="-34"/>
              </a:rPr>
              <a:t>To </a:t>
            </a:r>
            <a:r>
              <a:rPr lang="en-US" dirty="0">
                <a:cs typeface="THSarabunPSK" panose="020B0500040200020003" pitchFamily="34" charset="-34"/>
              </a:rPr>
              <a:t>provide the Bhutan’s participants with an overview of the Thai </a:t>
            </a:r>
            <a:r>
              <a:rPr lang="en-US" dirty="0">
                <a:cs typeface="THSarabunPSK" panose="020B0500040200020003" pitchFamily="34" charset="-34"/>
              </a:rPr>
              <a:t>experiences on </a:t>
            </a:r>
            <a:r>
              <a:rPr lang="en-US" dirty="0">
                <a:cs typeface="THSarabunPSK" panose="020B0500040200020003" pitchFamily="34" charset="-34"/>
              </a:rPr>
              <a:t>intelligent transport </a:t>
            </a:r>
            <a:r>
              <a:rPr lang="en-US" dirty="0">
                <a:cs typeface="THSarabunPSK" panose="020B0500040200020003" pitchFamily="34" charset="-34"/>
              </a:rPr>
              <a:t>systems (ITS) </a:t>
            </a:r>
            <a:r>
              <a:rPr lang="en-US" dirty="0">
                <a:cs typeface="THSarabunPSK" panose="020B0500040200020003" pitchFamily="34" charset="-34"/>
              </a:rPr>
              <a:t>and public transport systems by </a:t>
            </a:r>
            <a:r>
              <a:rPr lang="en-US" dirty="0">
                <a:cs typeface="THSarabunPSK" panose="020B0500040200020003" pitchFamily="34" charset="-34"/>
              </a:rPr>
              <a:t>Thai </a:t>
            </a:r>
            <a:r>
              <a:rPr lang="en-US" dirty="0">
                <a:cs typeface="THSarabunPSK" panose="020B0500040200020003" pitchFamily="34" charset="-34"/>
              </a:rPr>
              <a:t>experts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30" y="1897401"/>
            <a:ext cx="1716869" cy="1287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43" y="382773"/>
            <a:ext cx="2160819" cy="1440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83" y="2617617"/>
            <a:ext cx="2160819" cy="1440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28" y="3259133"/>
            <a:ext cx="1716869" cy="11445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81" y="4129882"/>
            <a:ext cx="2160819" cy="16206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28" y="4452095"/>
            <a:ext cx="1716869" cy="1287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6769" y="3870144"/>
            <a:ext cx="2666215" cy="18696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2858" y="181620"/>
            <a:ext cx="942344" cy="5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9" y="139864"/>
            <a:ext cx="576379" cy="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37" y="139865"/>
            <a:ext cx="2234623" cy="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69" y="134960"/>
            <a:ext cx="678751" cy="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891" y="817962"/>
            <a:ext cx="9655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Reducing GHG Emissions from Transport by Improving Public Transport Systems through Capacity Building and Use of </a:t>
            </a:r>
            <a:r>
              <a:rPr lang="en-GB" b="1" dirty="0" smtClean="0"/>
              <a:t>Technology</a:t>
            </a:r>
          </a:p>
          <a:p>
            <a:endParaRPr lang="en-GB" b="1" dirty="0"/>
          </a:p>
          <a:p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Activity 2 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Workshop on sustainable and environmental friendly transport 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1164" y="2205601"/>
            <a:ext cx="8029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10 – 13 December </a:t>
            </a:r>
            <a:r>
              <a:rPr lang="en-GB" dirty="0"/>
              <a:t>2016</a:t>
            </a:r>
            <a:r>
              <a:rPr lang="en-US" dirty="0"/>
              <a:t>, </a:t>
            </a:r>
            <a:r>
              <a:rPr lang="en-GB" dirty="0" err="1" smtClean="0"/>
              <a:t>Thimphu</a:t>
            </a:r>
            <a:r>
              <a:rPr lang="en-GB" dirty="0" smtClean="0"/>
              <a:t>, Bhutan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858" y="181620"/>
            <a:ext cx="942344" cy="591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63" y="2665680"/>
            <a:ext cx="2915816" cy="2186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35" y="2665680"/>
            <a:ext cx="2215598" cy="1661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665680"/>
            <a:ext cx="4666165" cy="34996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51" y="4869160"/>
            <a:ext cx="2058210" cy="15436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4901549"/>
            <a:ext cx="2312329" cy="1734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41" y="4415492"/>
            <a:ext cx="2091036" cy="15682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90" y="3212976"/>
            <a:ext cx="2031310" cy="15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9" y="139864"/>
            <a:ext cx="576379" cy="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37" y="139865"/>
            <a:ext cx="2234623" cy="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69" y="134960"/>
            <a:ext cx="678751" cy="6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891" y="817962"/>
            <a:ext cx="10663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Reducing GHG Emissions from Transport by Improving Public Transport Systems through Capacity Building and Use of </a:t>
            </a:r>
            <a:r>
              <a:rPr lang="en-GB" b="1" dirty="0" smtClean="0"/>
              <a:t>Technology</a:t>
            </a:r>
          </a:p>
          <a:p>
            <a:endParaRPr lang="en-GB" b="1" dirty="0"/>
          </a:p>
          <a:p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Activity 3 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Study tour: Bangkok’s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mass transit management systems and infrastructure 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1164" y="2205601"/>
            <a:ext cx="8029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12-16 </a:t>
            </a:r>
            <a:r>
              <a:rPr lang="en-GB" dirty="0" smtClean="0"/>
              <a:t>March </a:t>
            </a:r>
            <a:r>
              <a:rPr lang="en-GB" dirty="0"/>
              <a:t>2018</a:t>
            </a:r>
            <a:r>
              <a:rPr lang="en-US" dirty="0" smtClean="0"/>
              <a:t>, </a:t>
            </a:r>
            <a:r>
              <a:rPr lang="en-GB" dirty="0" smtClean="0"/>
              <a:t>Bangkok, Thailand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858" y="181620"/>
            <a:ext cx="942344" cy="591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14" y="4562255"/>
            <a:ext cx="1754595" cy="11710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864306"/>
            <a:ext cx="2324183" cy="15511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302219"/>
            <a:ext cx="1727970" cy="11519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65" y="2908049"/>
            <a:ext cx="3614656" cy="24123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2" y="2889829"/>
            <a:ext cx="3614657" cy="24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1600200" y="1676400"/>
            <a:ext cx="6151984" cy="4343400"/>
          </a:xfrm>
        </p:spPr>
        <p:txBody>
          <a:bodyPr anchor="t">
            <a:normAutofit/>
          </a:bodyPr>
          <a:lstStyle/>
          <a:p>
            <a:r>
              <a:rPr lang="en-US" sz="1800" dirty="0">
                <a:latin typeface="Arial Rounded MT Bold" panose="020F0704030504030204" pitchFamily="34" charset="0"/>
              </a:rPr>
              <a:t>For more </a:t>
            </a:r>
            <a:r>
              <a:rPr lang="en-US" sz="1800" dirty="0" smtClean="0">
                <a:latin typeface="Arial Rounded MT Bold" panose="020F0704030504030204" pitchFamily="34" charset="0"/>
              </a:rPr>
              <a:t>information, please </a:t>
            </a:r>
            <a:r>
              <a:rPr lang="en-US" sz="1800" dirty="0">
                <a:latin typeface="Arial Rounded MT Bold" panose="020F0704030504030204" pitchFamily="34" charset="0"/>
              </a:rPr>
              <a:t>contact </a:t>
            </a:r>
          </a:p>
          <a:p>
            <a:r>
              <a:rPr lang="en-US" sz="1800" dirty="0" smtClean="0">
                <a:latin typeface="Arial Rounded MT Bold" panose="020F0704030504030204" pitchFamily="34" charset="0"/>
              </a:rPr>
              <a:t>THAILAND NDE Focal Point</a:t>
            </a:r>
            <a:r>
              <a:rPr lang="en-US" sz="1800" dirty="0" smtClean="0">
                <a:latin typeface="Arial Rounded MT Bold" panose="020F0704030504030204" pitchFamily="34" charset="0"/>
              </a:rPr>
              <a:t>;</a:t>
            </a:r>
          </a:p>
          <a:p>
            <a:endParaRPr lang="en-US" sz="1800" dirty="0">
              <a:latin typeface="Arial Rounded MT Bold" panose="020F0704030504030204" pitchFamily="34" charset="0"/>
            </a:endParaRPr>
          </a:p>
          <a:p>
            <a:r>
              <a:rPr lang="en-US" sz="2000" i="1" dirty="0">
                <a:latin typeface="Arial Rounded MT Bold" panose="020F0704030504030204" pitchFamily="34" charset="0"/>
              </a:rPr>
              <a:t>Dr. Surachai Sathitkunarat</a:t>
            </a:r>
          </a:p>
          <a:p>
            <a:r>
              <a:rPr lang="en-US" sz="1800" i="1" dirty="0" smtClean="0">
                <a:latin typeface="Arial Rounded MT Bold" panose="020F0704030504030204" pitchFamily="34" charset="0"/>
              </a:rPr>
              <a:t>Assistant Secretary General </a:t>
            </a:r>
            <a:endParaRPr lang="en-US" altLang="zh-CN" sz="1800" dirty="0" smtClean="0">
              <a:solidFill>
                <a:prstClr val="white"/>
              </a:solidFill>
              <a:latin typeface="Arial Rounded MT Bold" panose="020F0704030504030204" pitchFamily="34" charset="0"/>
              <a:ea typeface="Tahoma" pitchFamily="34" charset="0"/>
              <a:cs typeface="Aharoni" panose="02010803020104030203" pitchFamily="2" charset="-79"/>
            </a:endParaRPr>
          </a:p>
          <a:p>
            <a:r>
              <a:rPr lang="en-US" altLang="zh-CN" sz="1800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National </a:t>
            </a:r>
            <a:r>
              <a:rPr lang="en-US" altLang="zh-CN" sz="18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Science Technology and Innovation Policy Office (STI</a:t>
            </a:r>
            <a:r>
              <a:rPr lang="en-US" altLang="zh-CN" sz="1800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), Bangkok, Thailand</a:t>
            </a:r>
          </a:p>
          <a:p>
            <a:r>
              <a:rPr lang="en-US" altLang="zh-CN" sz="18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/>
            </a:r>
            <a:br>
              <a:rPr lang="en-US" altLang="zh-CN" sz="18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</a:br>
            <a:r>
              <a:rPr lang="en-US" sz="1800" i="1" dirty="0" smtClean="0">
                <a:latin typeface="Arial Rounded MT Bold" panose="020F0704030504030204" pitchFamily="34" charset="0"/>
              </a:rPr>
              <a:t>E-mail </a:t>
            </a:r>
            <a:r>
              <a:rPr lang="en-US" sz="1800" i="1" dirty="0">
                <a:latin typeface="Arial Rounded MT Bold" panose="020F0704030504030204" pitchFamily="34" charset="0"/>
              </a:rPr>
              <a:t>: surachai@sti.or.th</a:t>
            </a:r>
          </a:p>
          <a:p>
            <a:endParaRPr lang="en-US" sz="1800" i="1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94242" y="3651989"/>
            <a:ext cx="39623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Thailand NDE</a:t>
            </a:r>
          </a:p>
          <a:p>
            <a:pPr>
              <a:defRPr/>
            </a:pPr>
            <a:r>
              <a:rPr lang="en-US" altLang="zh-CN" sz="1600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National </a:t>
            </a:r>
            <a: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Science Technology and Innovation Policy Office (STI)</a:t>
            </a:r>
            <a:b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</a:br>
            <a: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319 </a:t>
            </a:r>
            <a:r>
              <a:rPr lang="en-US" altLang="zh-CN" sz="1600" dirty="0" err="1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Chamchuri</a:t>
            </a:r>
            <a: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 Square Building, </a:t>
            </a:r>
          </a:p>
          <a:p>
            <a:pPr>
              <a:defRPr/>
            </a:pPr>
            <a: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14</a:t>
            </a:r>
            <a:r>
              <a:rPr lang="en-US" altLang="zh-CN" sz="1600" baseline="300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th</a:t>
            </a:r>
            <a: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 </a:t>
            </a:r>
            <a:r>
              <a:rPr lang="en-US" altLang="zh-CN" sz="1600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Fl., </a:t>
            </a:r>
            <a:r>
              <a:rPr lang="en-US" altLang="zh-CN" sz="1600" dirty="0" err="1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Phayathai</a:t>
            </a:r>
            <a: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 </a:t>
            </a:r>
            <a:r>
              <a:rPr lang="en-US" altLang="zh-CN" sz="1600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Rd., </a:t>
            </a:r>
            <a:r>
              <a:rPr lang="en-US" altLang="zh-CN" sz="1600" dirty="0" err="1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Patumwan</a:t>
            </a:r>
            <a: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 Bangkok, 10330 </a:t>
            </a:r>
            <a:r>
              <a:rPr lang="en-US" altLang="zh-CN" sz="1600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Thailand</a:t>
            </a:r>
          </a:p>
          <a:p>
            <a:pPr>
              <a:defRPr/>
            </a:pPr>
            <a:r>
              <a:rPr lang="en-US" sz="1600" dirty="0">
                <a:latin typeface="Arial Rounded MT Bold" panose="020F0704030504030204" pitchFamily="34" charset="0"/>
              </a:rPr>
              <a:t>E-mail : </a:t>
            </a:r>
            <a:r>
              <a:rPr lang="en-US" sz="1600" dirty="0" smtClean="0">
                <a:latin typeface="Arial Rounded MT Bold" panose="020F0704030504030204" pitchFamily="34" charset="0"/>
              </a:rPr>
              <a:t>ThailandNDE@sti.or.th</a:t>
            </a:r>
          </a:p>
          <a:p>
            <a:pPr>
              <a:defRPr/>
            </a:pPr>
            <a:r>
              <a:rPr lang="en-US" sz="1600" dirty="0" smtClean="0">
                <a:latin typeface="Arial Rounded MT Bold" panose="020F0704030504030204" pitchFamily="34" charset="0"/>
              </a:rPr>
              <a:t>Website: www.sti.or.th</a:t>
            </a:r>
            <a:endParaRPr lang="en-US" sz="1600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altLang="zh-CN" sz="1600" dirty="0" smtClean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Tel</a:t>
            </a:r>
            <a: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: + 66 2160 5432 to 37 </a:t>
            </a:r>
          </a:p>
          <a:p>
            <a:pPr>
              <a:defRPr/>
            </a:pPr>
            <a:r>
              <a:rPr lang="en-US" altLang="zh-CN" sz="1600" dirty="0">
                <a:solidFill>
                  <a:prstClr val="white"/>
                </a:solidFill>
                <a:latin typeface="Arial Rounded MT Bold" panose="020F0704030504030204" pitchFamily="34" charset="0"/>
                <a:ea typeface="Tahoma" pitchFamily="34" charset="0"/>
                <a:cs typeface="Aharoni" panose="02010803020104030203" pitchFamily="2" charset="-79"/>
              </a:rPr>
              <a:t>Fax: +66 2160 5438</a:t>
            </a:r>
            <a:endParaRPr lang="th-TH" sz="1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1" y="2276872"/>
            <a:ext cx="1063661" cy="1087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00904" y="1628800"/>
            <a:ext cx="3578800" cy="71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 smtClean="0">
                <a:latin typeface="Arial Rounded MT Bold" panose="020F0704030504030204" pitchFamily="34" charset="0"/>
              </a:rPr>
              <a:t>THANK YOU</a:t>
            </a:r>
            <a:endParaRPr lang="th-TH" sz="44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478" y="2581639"/>
            <a:ext cx="1247017" cy="7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0</TotalTime>
  <Words>414</Words>
  <Application>Microsoft Office PowerPoint</Application>
  <PresentationFormat>Widescreen</PresentationFormat>
  <Paragraphs>58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Aharoni</vt:lpstr>
      <vt:lpstr>Arial</vt:lpstr>
      <vt:lpstr>Arial Rounded MT Bold</vt:lpstr>
      <vt:lpstr>Calibri</vt:lpstr>
      <vt:lpstr>Century Schoolbook</vt:lpstr>
      <vt:lpstr>Consolas</vt:lpstr>
      <vt:lpstr>Corbel</vt:lpstr>
      <vt:lpstr>DilleniaUPC</vt:lpstr>
      <vt:lpstr>Tahoma</vt:lpstr>
      <vt:lpstr>THSarabunPSK</vt:lpstr>
      <vt:lpstr>Times New Roman</vt:lpstr>
      <vt:lpstr>Wingdings</vt:lpstr>
      <vt:lpstr>CITY SKETCH 16X9</vt:lpstr>
      <vt:lpstr>Chalkboard 16x9</vt:lpstr>
      <vt:lpstr>PowerPoint Presentation</vt:lpstr>
      <vt:lpstr> UNFCCC - Major milestones on technology </vt:lpstr>
      <vt:lpstr>Climate Technology Center and Network (CTCN)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2013-11-19T04:08:37Z</dcterms:created>
  <dcterms:modified xsi:type="dcterms:W3CDTF">2018-07-12T23:49:50Z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