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383" r:id="rId3"/>
    <p:sldId id="384" r:id="rId4"/>
    <p:sldId id="385" r:id="rId5"/>
    <p:sldId id="386" r:id="rId6"/>
    <p:sldId id="392" r:id="rId7"/>
    <p:sldId id="387" r:id="rId8"/>
    <p:sldId id="406" r:id="rId9"/>
    <p:sldId id="391" r:id="rId10"/>
    <p:sldId id="388" r:id="rId11"/>
    <p:sldId id="40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72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3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E69FC-C217-4B49-AF6E-44475FE271E1}" type="datetimeFigureOut">
              <a:rPr lang="en-US" smtClean="0"/>
              <a:t>13/12/2017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2CBDF-9B62-1B4B-BE48-681DBD369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1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2400" b="1" dirty="0" smtClean="0"/>
              <a:t>Economic benefits</a:t>
            </a:r>
            <a:endParaRPr lang="en-US" sz="2400" dirty="0" smtClean="0"/>
          </a:p>
          <a:p>
            <a:pPr lvl="1"/>
            <a:r>
              <a:rPr lang="en-CA" sz="2200" dirty="0" smtClean="0"/>
              <a:t>- Increased efficiency of de carbonization</a:t>
            </a:r>
            <a:endParaRPr lang="en-US" sz="2200" dirty="0" smtClean="0"/>
          </a:p>
          <a:p>
            <a:pPr lvl="1"/>
            <a:r>
              <a:rPr lang="en-CA" sz="2200" dirty="0" smtClean="0"/>
              <a:t>- Better use of regional resources. Given carbon neutrality by the 2</a:t>
            </a:r>
            <a:r>
              <a:rPr lang="en-CA" sz="2200" baseline="30000" dirty="0" smtClean="0"/>
              <a:t>nd</a:t>
            </a:r>
            <a:r>
              <a:rPr lang="en-CA" sz="2200" dirty="0" smtClean="0"/>
              <a:t> half of this century forestry, through REDD+ can become a major resource for the region.</a:t>
            </a:r>
            <a:endParaRPr lang="en-US" sz="2200" dirty="0" smtClean="0"/>
          </a:p>
          <a:p>
            <a:pPr lvl="1"/>
            <a:r>
              <a:rPr lang="en-CA" sz="2200" dirty="0" smtClean="0"/>
              <a:t>- Increase in investment in Asia for carbon related assets. Redirect international carbon flows in areas that they may not traditionally have gone</a:t>
            </a:r>
            <a:endParaRPr lang="en-US" sz="2200" dirty="0" smtClean="0"/>
          </a:p>
          <a:p>
            <a:pPr lvl="1"/>
            <a:r>
              <a:rPr lang="en-CA" sz="2200" dirty="0" smtClean="0"/>
              <a:t>- Help facilitate economic integration. Given the increasing importance of carbon-related issues a carbon market can be expected to facilitate integration, development of FTA and participation in international trade negotiations. </a:t>
            </a:r>
            <a:endParaRPr lang="en-US" sz="2200" dirty="0" smtClean="0"/>
          </a:p>
          <a:p>
            <a:pPr lvl="1"/>
            <a:r>
              <a:rPr lang="en-CA" sz="2200" dirty="0" smtClean="0"/>
              <a:t>- Help avoid carbon leakage and competitive concerns.</a:t>
            </a:r>
            <a:endParaRPr lang="en-US" sz="2200" dirty="0" smtClean="0"/>
          </a:p>
          <a:p>
            <a:r>
              <a:rPr lang="en-CA" sz="2200" baseline="0" dirty="0" smtClean="0"/>
              <a:t>          </a:t>
            </a:r>
            <a:r>
              <a:rPr lang="en-CA" sz="2200" dirty="0" smtClean="0"/>
              <a:t>- Technology transfer and diffusion</a:t>
            </a:r>
            <a:endParaRPr lang="en-US" sz="2200" dirty="0" smtClean="0"/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CBDF-9B62-1B4B-BE48-681DBD3695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32" y="4222430"/>
            <a:ext cx="10515600" cy="468103"/>
          </a:xfrm>
          <a:prstGeom prst="rect">
            <a:avLst/>
          </a:prstGeom>
        </p:spPr>
        <p:txBody>
          <a:bodyPr/>
          <a:lstStyle>
            <a:lvl1pPr>
              <a:defRPr lang="en-GB" sz="24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432" y="2337401"/>
            <a:ext cx="10911367" cy="3803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text styles </a:t>
            </a:r>
            <a:r>
              <a:rPr lang="en-US" sz="1867" dirty="0" smtClean="0">
                <a:solidFill>
                  <a:srgbClr val="272727"/>
                </a:solidFill>
                <a:latin typeface="Open Sans"/>
                <a:cs typeface="Open Sans"/>
              </a:rPr>
              <a:t>| </a:t>
            </a:r>
            <a:r>
              <a:rPr lang="en-US" sz="1867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Geneva, Switzerland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432" y="2853979"/>
            <a:ext cx="10911367" cy="510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32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32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en-US" sz="32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en-GB" sz="32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Immagin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1124" y="386816"/>
            <a:ext cx="4606591" cy="714466"/>
          </a:xfrm>
          <a:prstGeom prst="rect">
            <a:avLst/>
          </a:prstGeom>
        </p:spPr>
      </p:pic>
      <p:cxnSp>
        <p:nvCxnSpPr>
          <p:cNvPr id="12" name="Connettore 1 15"/>
          <p:cNvCxnSpPr/>
          <p:nvPr userDrawn="1"/>
        </p:nvCxnSpPr>
        <p:spPr>
          <a:xfrm>
            <a:off x="359218" y="5810687"/>
            <a:ext cx="11512055" cy="0"/>
          </a:xfrm>
          <a:prstGeom prst="line">
            <a:avLst/>
          </a:prstGeom>
          <a:ln w="6350" cmpd="sng">
            <a:solidFill>
              <a:srgbClr val="1F497D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7"/>
          <p:cNvSpPr txBox="1"/>
          <p:nvPr userDrawn="1"/>
        </p:nvSpPr>
        <p:spPr>
          <a:xfrm>
            <a:off x="359218" y="6078550"/>
            <a:ext cx="1805068" cy="318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www.ictsd.org</a:t>
            </a:r>
            <a:r>
              <a:rPr lang="it-IT" sz="1467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/</a:t>
            </a:r>
            <a:r>
              <a:rPr lang="it-IT" sz="1467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ercst</a:t>
            </a:r>
            <a:endParaRPr lang="it-IT" sz="1600" dirty="0">
              <a:solidFill>
                <a:prstClr val="black">
                  <a:lumMod val="75000"/>
                  <a:lumOff val="25000"/>
                </a:prstClr>
              </a:solidFill>
              <a:latin typeface="Open Sans"/>
              <a:cs typeface="Open Sans"/>
            </a:endParaRPr>
          </a:p>
        </p:txBody>
      </p:sp>
      <p:pic>
        <p:nvPicPr>
          <p:cNvPr id="14" name="Immagine 16" descr="ictsd no ta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284" y="5910862"/>
            <a:ext cx="1162989" cy="58818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59218" y="655227"/>
            <a:ext cx="3188314" cy="271462"/>
          </a:xfrm>
          <a:prstGeom prst="rect">
            <a:avLst/>
          </a:prstGeom>
        </p:spPr>
        <p:txBody>
          <a:bodyPr/>
          <a:lstStyle>
            <a:lvl1pPr>
              <a:defRPr lang="en-US" sz="2133" b="1" kern="1200" dirty="0" smtClean="0">
                <a:solidFill>
                  <a:prstClr val="white"/>
                </a:solidFill>
                <a:latin typeface="Open Sans"/>
                <a:ea typeface="+mn-ea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0492" y="5844738"/>
            <a:ext cx="1306342" cy="80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9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609601" y="1234441"/>
            <a:ext cx="10935855" cy="5234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2000"/>
            </a:lvl1pPr>
          </a:lstStyle>
          <a:p>
            <a:pPr marL="0" indent="0">
              <a:buNone/>
            </a:pPr>
            <a:r>
              <a:rPr lang="it-IT" b="1" dirty="0" smtClean="0">
                <a:latin typeface="Open Sans"/>
                <a:cs typeface="Open Sans"/>
              </a:rPr>
              <a:t>Text (</a:t>
            </a:r>
            <a:r>
              <a:rPr lang="it-IT" b="1" dirty="0" err="1" smtClean="0">
                <a:latin typeface="Open Sans"/>
                <a:cs typeface="Open Sans"/>
              </a:rPr>
              <a:t>title</a:t>
            </a:r>
            <a:r>
              <a:rPr lang="it-IT" b="1" dirty="0" smtClean="0">
                <a:latin typeface="Open Sans"/>
                <a:cs typeface="Open San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400" dirty="0" err="1" smtClean="0">
                <a:latin typeface="Open Sans"/>
                <a:cs typeface="Open Sans"/>
              </a:rPr>
              <a:t>Lorem</a:t>
            </a:r>
            <a:r>
              <a:rPr lang="it-IT" sz="2400" dirty="0" smtClean="0">
                <a:latin typeface="Open Sans"/>
                <a:cs typeface="Open Sans"/>
              </a:rPr>
              <a:t> </a:t>
            </a:r>
            <a:r>
              <a:rPr lang="it-IT" sz="2400" dirty="0" err="1" smtClean="0">
                <a:latin typeface="Open Sans"/>
                <a:cs typeface="Open Sans"/>
              </a:rPr>
              <a:t>ipsum</a:t>
            </a:r>
            <a:r>
              <a:rPr lang="it-IT" sz="2400" dirty="0" smtClean="0">
                <a:latin typeface="Open Sans"/>
                <a:cs typeface="Open Sans"/>
              </a:rPr>
              <a:t> </a:t>
            </a:r>
            <a:r>
              <a:rPr lang="it-IT" sz="2400" dirty="0" err="1" smtClean="0">
                <a:latin typeface="Open Sans"/>
                <a:cs typeface="Open Sans"/>
              </a:rPr>
              <a:t>dolor</a:t>
            </a:r>
            <a:r>
              <a:rPr lang="it-IT" sz="2400" dirty="0" smtClean="0">
                <a:latin typeface="Open Sans"/>
                <a:cs typeface="Open Sans"/>
              </a:rPr>
              <a:t> </a:t>
            </a:r>
            <a:r>
              <a:rPr lang="it-IT" sz="2400" dirty="0" err="1" smtClean="0">
                <a:latin typeface="Open Sans"/>
                <a:cs typeface="Open Sans"/>
              </a:rPr>
              <a:t>sitmkn</a:t>
            </a:r>
            <a:r>
              <a:rPr lang="it-IT" sz="2400" dirty="0" smtClean="0">
                <a:latin typeface="Open Sans"/>
                <a:cs typeface="Open Sans"/>
              </a:rPr>
              <a:t> </a:t>
            </a:r>
            <a:r>
              <a:rPr lang="it-IT" sz="2400" dirty="0" err="1" smtClean="0">
                <a:latin typeface="Open Sans"/>
                <a:cs typeface="Open Sans"/>
              </a:rPr>
              <a:t>djsoinsc-msdece</a:t>
            </a:r>
            <a:r>
              <a:rPr lang="it-IT" sz="2400" dirty="0" smtClean="0">
                <a:latin typeface="Open Sans"/>
                <a:cs typeface="Open Sans"/>
              </a:rPr>
              <a:t>. </a:t>
            </a:r>
            <a:r>
              <a:rPr lang="it-IT" sz="2400" dirty="0" err="1" smtClean="0">
                <a:latin typeface="Open Sans"/>
                <a:cs typeface="Open Sans"/>
              </a:rPr>
              <a:t>Lorem</a:t>
            </a:r>
            <a:r>
              <a:rPr lang="it-IT" sz="2400" dirty="0" smtClean="0">
                <a:latin typeface="Open Sans"/>
                <a:cs typeface="Open Sans"/>
              </a:rPr>
              <a:t> </a:t>
            </a:r>
            <a:r>
              <a:rPr lang="it-IT" sz="2400" dirty="0" err="1">
                <a:latin typeface="Open Sans"/>
                <a:cs typeface="Open Sans"/>
              </a:rPr>
              <a:t>ipsum</a:t>
            </a:r>
            <a:r>
              <a:rPr lang="it-IT" sz="2400" dirty="0">
                <a:latin typeface="Open Sans"/>
                <a:cs typeface="Open Sans"/>
              </a:rPr>
              <a:t> </a:t>
            </a:r>
            <a:r>
              <a:rPr lang="it-IT" sz="2400" dirty="0" err="1">
                <a:latin typeface="Open Sans"/>
                <a:cs typeface="Open Sans"/>
              </a:rPr>
              <a:t>dolor</a:t>
            </a:r>
            <a:r>
              <a:rPr lang="it-IT" sz="2400" dirty="0">
                <a:latin typeface="Open Sans"/>
                <a:cs typeface="Open Sans"/>
              </a:rPr>
              <a:t> </a:t>
            </a:r>
            <a:r>
              <a:rPr lang="it-IT" sz="2400" dirty="0" err="1">
                <a:latin typeface="Open Sans"/>
                <a:cs typeface="Open Sans"/>
              </a:rPr>
              <a:t>sitmkn</a:t>
            </a:r>
            <a:r>
              <a:rPr lang="it-IT" sz="2400" dirty="0">
                <a:latin typeface="Open Sans"/>
                <a:cs typeface="Open Sans"/>
              </a:rPr>
              <a:t> </a:t>
            </a:r>
            <a:r>
              <a:rPr lang="it-IT" sz="2400" dirty="0" err="1">
                <a:latin typeface="Open Sans"/>
                <a:cs typeface="Open Sans"/>
              </a:rPr>
              <a:t>djsoinsc-msdece</a:t>
            </a:r>
            <a:r>
              <a:rPr lang="it-IT" sz="2400" dirty="0" smtClean="0">
                <a:latin typeface="Open Sans"/>
                <a:cs typeface="Open Sans"/>
              </a:rPr>
              <a:t>.</a:t>
            </a:r>
          </a:p>
          <a:p>
            <a:pPr marL="0" indent="0">
              <a:buNone/>
            </a:pPr>
            <a:endParaRPr lang="it-IT" sz="2400" dirty="0" smtClean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2400" dirty="0" smtClean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2400" dirty="0">
              <a:latin typeface="Open Sans"/>
              <a:cs typeface="Open Sans"/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09599" y="420625"/>
            <a:ext cx="10935855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40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3179" y="343601"/>
            <a:ext cx="1327397" cy="81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4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09599" y="420625"/>
            <a:ext cx="10935855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40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09600" y="1455738"/>
            <a:ext cx="10936288" cy="4445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09599" y="420625"/>
            <a:ext cx="10935855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40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9600" y="1465263"/>
            <a:ext cx="10936288" cy="4757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26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74675"/>
          </a:xfrm>
          <a:prstGeom prst="rect">
            <a:avLst/>
          </a:prstGeom>
        </p:spPr>
        <p:txBody>
          <a:bodyPr/>
          <a:lstStyle>
            <a:lvl1pPr>
              <a:defRPr lang="en-GB" sz="32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69207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7291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69207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291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31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290050" y="698659"/>
            <a:ext cx="808037" cy="487680"/>
          </a:xfrm>
          <a:prstGeom prst="rect">
            <a:avLst/>
          </a:prstGeom>
        </p:spPr>
        <p:txBody>
          <a:bodyPr/>
          <a:lstStyle/>
          <a:p>
            <a:fld id="{6AC9CC80-54C6-D547-9C54-8EDA003F347E}" type="datetime1">
              <a:rPr lang="en-US" smtClean="0"/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624127" y="3172619"/>
            <a:ext cx="4139883" cy="48768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ERCST/ICTSD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5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-1"/>
            <a:ext cx="12205880" cy="218623"/>
          </a:xfrm>
          <a:prstGeom prst="rect">
            <a:avLst/>
          </a:prstGeom>
        </p:spPr>
      </p:pic>
      <p:pic>
        <p:nvPicPr>
          <p:cNvPr id="8" name="Immagine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674006"/>
            <a:ext cx="12205880" cy="2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2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4" r:id="rId4"/>
    <p:sldLayoutId id="2147483653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32" y="3968430"/>
            <a:ext cx="10515600" cy="468103"/>
          </a:xfrm>
        </p:spPr>
        <p:txBody>
          <a:bodyPr/>
          <a:lstStyle/>
          <a:p>
            <a:r>
              <a:rPr lang="en-GB" sz="2000" dirty="0" smtClean="0"/>
              <a:t>Andrei Marcu, Senior Fellow ICTSD, Director ERCST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December 13, 2017 </a:t>
            </a:r>
            <a:r>
              <a:rPr lang="en-US" sz="2000" dirty="0">
                <a:solidFill>
                  <a:srgbClr val="272727"/>
                </a:solidFill>
              </a:rPr>
              <a:t>|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Bangkok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431" y="2753885"/>
            <a:ext cx="11488367" cy="1105988"/>
          </a:xfrm>
        </p:spPr>
        <p:txBody>
          <a:bodyPr/>
          <a:lstStyle/>
          <a:p>
            <a:r>
              <a:rPr lang="en-US" sz="2800" dirty="0"/>
              <a:t>Article 6 of Paris Agreement </a:t>
            </a:r>
            <a:r>
              <a:rPr lang="mr-IN" sz="2800" dirty="0" smtClean="0"/>
              <a:t>–</a:t>
            </a:r>
            <a:r>
              <a:rPr lang="en-US" sz="2800" dirty="0" smtClean="0"/>
              <a:t> what does it mean for Asia </a:t>
            </a:r>
            <a:endParaRPr lang="en-US" sz="2800" dirty="0"/>
          </a:p>
          <a:p>
            <a:r>
              <a:rPr lang="en-US" sz="2800" dirty="0" smtClean="0"/>
              <a:t> </a:t>
            </a:r>
          </a:p>
          <a:p>
            <a:endParaRPr lang="en-GB" sz="2000" dirty="0"/>
          </a:p>
          <a:p>
            <a:endParaRPr lang="en-GB" sz="2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61142" y="655227"/>
            <a:ext cx="2815303" cy="276426"/>
          </a:xfrm>
        </p:spPr>
        <p:txBody>
          <a:bodyPr/>
          <a:lstStyle/>
          <a:p>
            <a:pPr marL="0" indent="0" algn="r">
              <a:buNone/>
            </a:pPr>
            <a:r>
              <a:rPr lang="fr-CH" dirty="0" smtClean="0"/>
              <a:t>A. Marcu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9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6.4 is unlikely to become more complicated and demanding from a regulatory point of view than the CDM. Possible, but unlikely. In the end, it comes from someone’s account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unless it can be created outside NDCs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6.2 was meant as an alternative. Use will be limited by: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Limitation in scope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Interference in NDC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Interference in quality of mitigation outcomes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Complexity of regulation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Ability to judge quality of ITMOs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 smtClean="0"/>
              <a:t>Article 6.2 : usable?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653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Capacity to develop and operate markets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Carbon pricing will make industries less competitive unless applied by trade partners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Ability to put in place measures to manage the socio economic impact of carbon pricing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Capacity to understand a multitude of new carbon trading/pricing schemes emerging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Market not deep and liquid enough to operate independently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Reluctance to trade until impact of NDCs is well understood 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Clarity emerging from the PA rules &amp; progress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Not being left outside emerging “carbon clubs” which may have </a:t>
            </a:r>
            <a:r>
              <a:rPr lang="en-US" smtClean="0"/>
              <a:t>trade implications</a:t>
            </a:r>
            <a:endParaRPr lang="en-US" dirty="0" smtClean="0"/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endParaRPr lang="en-US" sz="24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Carbon Markets </a:t>
            </a:r>
            <a:r>
              <a:rPr lang="mr-IN" b="1" dirty="0" smtClean="0"/>
              <a:t>–</a:t>
            </a:r>
            <a:r>
              <a:rPr lang="en-US" b="1" dirty="0" smtClean="0"/>
              <a:t> challenges ahead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28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Articles 6.2 &amp; 6.4 provide the opportunity for cooperation through transfers of mitigation outcomes (e.g.  credits and allowances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Articles 6.2 &amp; 6.4 are the key “market” parts of Art 6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 profile will have strong influence to the degree they will be used &amp; for what purpose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6.2 &amp; 6.4 can play an important role to meet NDCs and that using international cooperation. It can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Mitigate competitive issues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liquidity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Lower compliance costs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Participate in regional cooperation &amp; integration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a window &amp; a voice in a strategic commodity</a:t>
            </a: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en-GB" sz="2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en-GB" sz="2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 smtClean="0"/>
              <a:t>Article 6 </a:t>
            </a:r>
            <a:r>
              <a:rPr lang="mr-IN" b="1" dirty="0" smtClean="0"/>
              <a:t>–</a:t>
            </a:r>
            <a:r>
              <a:rPr lang="en-GB" b="1" dirty="0" smtClean="0"/>
              <a:t> how does it profile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97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84201" y="1386841"/>
            <a:ext cx="10935855" cy="523409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Currently carbon pricing and carbon cost is nota significant international competitive issue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change, expressed in its most visible way through carbon markets, is likely to become a much more significant factor through</a:t>
            </a:r>
            <a:endParaRPr lang="en-CA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Increased </a:t>
            </a:r>
            <a:r>
              <a:rPr lang="en-US" sz="2800" dirty="0"/>
              <a:t>level of ambition - new NDCs </a:t>
            </a:r>
            <a:endParaRPr lang="en-CA" sz="2800" dirty="0"/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Carbon </a:t>
            </a:r>
            <a:r>
              <a:rPr lang="en-US" sz="2800" dirty="0"/>
              <a:t>neutrality by the 2</a:t>
            </a:r>
            <a:r>
              <a:rPr lang="en-US" sz="2800" baseline="30000" dirty="0"/>
              <a:t>nd</a:t>
            </a:r>
            <a:r>
              <a:rPr lang="en-US" sz="2800" dirty="0"/>
              <a:t> half of the century (PA)</a:t>
            </a:r>
            <a:endParaRPr lang="en-CA" sz="2800" dirty="0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en-GB" sz="2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 smtClean="0"/>
              <a:t>Article 6: Should it be used 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1507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6 can be used in a number of ways: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6.2: Linking national ETS regionally through Article 6.2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6.2: Linking national ETS, or a regional ETS, to other regional or national markets e.g. EU ETS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6.2: bilateral/multilateral cooperation initiated and executed national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 </a:t>
            </a:r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JCM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6.2: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multilateral through international institutions; e.g. GGGI, ADB, WB 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6.4: international credits through UN crediting mechanism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6.4:achive UN recognition of an international crediting mechanism 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en-GB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 smtClean="0"/>
              <a:t>Article 6: How can Art 6 be used?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1449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6.2 and Art 6.4 were meant to provide alternative governance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6.4: Multilateral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6.2: Non multilateral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Scope of art 6.2 &amp; Art 6.4 should also be different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6.2 provides for all types of cooperation </a:t>
            </a:r>
            <a:r>
              <a:rPr lang="mr-IN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crediting project based, REDD+, linking ETS, etc. </a:t>
            </a:r>
            <a:r>
              <a:rPr lang="mr-IN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 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6.4 provides for creation and transfer of mitigation outcomes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Art 6.2 and 6.4 be used </a:t>
            </a:r>
            <a:r>
              <a:rPr lang="en-GB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What will determine level of usage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</a:t>
            </a:r>
            <a:r>
              <a:rPr lang="mr-I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demand/supply balance(i.e. prices/costs/competitive pressures)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Ease of use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 of interference in </a:t>
            </a:r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 policies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 smtClean="0"/>
              <a:t>Article 6 : usable and used 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3705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74638"/>
            <a:ext cx="10210800" cy="639762"/>
          </a:xfrm>
        </p:spPr>
        <p:txBody>
          <a:bodyPr/>
          <a:lstStyle/>
          <a:p>
            <a:r>
              <a:rPr lang="en-GB" sz="3200" b="1" dirty="0">
                <a:solidFill>
                  <a:srgbClr val="1F6BA7"/>
                </a:solidFill>
                <a:latin typeface="Open Sans"/>
                <a:ea typeface="+mn-ea"/>
                <a:cs typeface="Open Sans"/>
              </a:rPr>
              <a:t>Article 6 : usable and used ?</a:t>
            </a:r>
            <a:r>
              <a:rPr lang="en-GB" sz="3600" b="1" dirty="0"/>
              <a:t/>
            </a:r>
            <a:br>
              <a:rPr lang="en-GB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CC80-54C6-D547-9C54-8EDA003F347E}" type="datetime1">
              <a:rPr lang="en-US" smtClean="0"/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ERCST/ICTSD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618605"/>
              </p:ext>
            </p:extLst>
          </p:nvPr>
        </p:nvGraphicFramePr>
        <p:xfrm>
          <a:off x="649871" y="1226133"/>
          <a:ext cx="10348334" cy="514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372">
                  <a:extLst>
                    <a:ext uri="{9D8B030D-6E8A-4147-A177-3AD203B41FA5}">
                      <a16:colId xmlns:a16="http://schemas.microsoft.com/office/drawing/2014/main" xmlns="" val="2772657157"/>
                    </a:ext>
                  </a:extLst>
                </a:gridCol>
                <a:gridCol w="2668372">
                  <a:extLst>
                    <a:ext uri="{9D8B030D-6E8A-4147-A177-3AD203B41FA5}">
                      <a16:colId xmlns:a16="http://schemas.microsoft.com/office/drawing/2014/main" xmlns="" val="242913506"/>
                    </a:ext>
                  </a:extLst>
                </a:gridCol>
                <a:gridCol w="835265">
                  <a:extLst>
                    <a:ext uri="{9D8B030D-6E8A-4147-A177-3AD203B41FA5}">
                      <a16:colId xmlns:a16="http://schemas.microsoft.com/office/drawing/2014/main" xmlns="" val="4256721249"/>
                    </a:ext>
                  </a:extLst>
                </a:gridCol>
                <a:gridCol w="835265">
                  <a:extLst>
                    <a:ext uri="{9D8B030D-6E8A-4147-A177-3AD203B41FA5}">
                      <a16:colId xmlns:a16="http://schemas.microsoft.com/office/drawing/2014/main" xmlns="" val="134194531"/>
                    </a:ext>
                  </a:extLst>
                </a:gridCol>
                <a:gridCol w="835265">
                  <a:extLst>
                    <a:ext uri="{9D8B030D-6E8A-4147-A177-3AD203B41FA5}">
                      <a16:colId xmlns:a16="http://schemas.microsoft.com/office/drawing/2014/main" xmlns="" val="3887412167"/>
                    </a:ext>
                  </a:extLst>
                </a:gridCol>
                <a:gridCol w="835265">
                  <a:extLst>
                    <a:ext uri="{9D8B030D-6E8A-4147-A177-3AD203B41FA5}">
                      <a16:colId xmlns:a16="http://schemas.microsoft.com/office/drawing/2014/main" xmlns="" val="3887508513"/>
                    </a:ext>
                  </a:extLst>
                </a:gridCol>
                <a:gridCol w="835265">
                  <a:extLst>
                    <a:ext uri="{9D8B030D-6E8A-4147-A177-3AD203B41FA5}">
                      <a16:colId xmlns:a16="http://schemas.microsoft.com/office/drawing/2014/main" xmlns="" val="1512446212"/>
                    </a:ext>
                  </a:extLst>
                </a:gridCol>
                <a:gridCol w="835265">
                  <a:extLst>
                    <a:ext uri="{9D8B030D-6E8A-4147-A177-3AD203B41FA5}">
                      <a16:colId xmlns:a16="http://schemas.microsoft.com/office/drawing/2014/main" xmlns="" val="2853848328"/>
                    </a:ext>
                  </a:extLst>
                </a:gridCol>
              </a:tblGrid>
              <a:tr h="5937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Sector</a:t>
                      </a:r>
                      <a:endParaRPr lang="en-GB" sz="32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Indicator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2008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2010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2012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2013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2014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2015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910818708"/>
                  </a:ext>
                </a:extLst>
              </a:tr>
              <a:tr h="34635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Ceramic Tiles</a:t>
                      </a:r>
                      <a:endParaRPr lang="en-GB" sz="32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Indirect costs (€/m2)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0,04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0,03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0,02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0,01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0,01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0,01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xmlns="" val="3382332166"/>
                  </a:ext>
                </a:extLst>
              </a:tr>
              <a:tr h="3463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of production costs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0,7%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0,5%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0,3%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0,1%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</a:t>
                      </a:r>
                      <a:r>
                        <a:rPr lang="nl-BE" sz="1600">
                          <a:effectLst/>
                        </a:rPr>
                        <a:t>2</a:t>
                      </a:r>
                      <a:r>
                        <a:rPr lang="uk-UA" sz="1600">
                          <a:effectLst/>
                        </a:rPr>
                        <a:t>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N/A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xmlns="" val="1162223498"/>
                  </a:ext>
                </a:extLst>
              </a:tr>
              <a:tr h="34635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Bricks and roof tiles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Indirect costs (€/m2)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1,03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0,64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0,35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0,21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0,28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0,38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xmlns="" val="1948422166"/>
                  </a:ext>
                </a:extLst>
              </a:tr>
              <a:tr h="3463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of production costs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1,2%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0,9%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0,4%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0,3%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0,3%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N/A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xmlns="" val="1203981031"/>
                  </a:ext>
                </a:extLst>
              </a:tr>
              <a:tr h="34635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Refineries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Indirect costs (€/ton)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0,77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0,49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0,29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0,16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0,22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0,28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xmlns="" val="3283736782"/>
                  </a:ext>
                </a:extLst>
              </a:tr>
              <a:tr h="3463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 of energy component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31,2%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20,3%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11,6%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6,4%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9,1%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11,8%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xmlns="" val="1772936857"/>
                  </a:ext>
                </a:extLst>
              </a:tr>
              <a:tr h="34635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Steel - BOF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Indirect costs (€/ton)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7,34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2,94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1,5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0,93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1,16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2,58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xmlns="" val="1082898656"/>
                  </a:ext>
                </a:extLst>
              </a:tr>
              <a:tr h="3463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of production costs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2,6%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0,7%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0,4%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0,2%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0,3%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0,4%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xmlns="" val="1736311995"/>
                  </a:ext>
                </a:extLst>
              </a:tr>
              <a:tr h="34635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Steel -EAF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Indirect costs (€/ton)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9,77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5,78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3,08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1,86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2,42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3,09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xmlns="" val="1163770689"/>
                  </a:ext>
                </a:extLst>
              </a:tr>
              <a:tr h="3463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of production costs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2,6%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1,8%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0,9%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0,5%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0,8%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1,0%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xmlns="" val="2068500028"/>
                  </a:ext>
                </a:extLst>
              </a:tr>
              <a:tr h="34635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Primary Aluminium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Indirect costs (€/ton)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245,67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152,49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78,09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46,19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61,38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80,23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xmlns="" val="2063133883"/>
                  </a:ext>
                </a:extLst>
              </a:tr>
              <a:tr h="3463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of production costs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14,0%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9,0%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3,6%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2,4%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3,3%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3,6%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xmlns="" val="1021759082"/>
                  </a:ext>
                </a:extLst>
              </a:tr>
              <a:tr h="398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Downstream and recylcers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Indirect costs (€/ton)</a:t>
                      </a:r>
                      <a:endParaRPr lang="en-GB" sz="32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6,11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4,05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2,01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1,16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1,48</a:t>
                      </a:r>
                      <a:endParaRPr lang="en-GB" sz="3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1,96</a:t>
                      </a:r>
                      <a:endParaRPr lang="en-GB" sz="32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xmlns="" val="684408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64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1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Bilateral governance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Accounting guidance multilateral to avoid double counting 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ITMOs qualitative issues; international guidance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transparency issues addressed under Article 13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 of mitigation outcomes a Party-to-Party agreement 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ITMOs denominated only in CO2e 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GB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any metrics Parties want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 smtClean="0"/>
              <a:t>Potential outcomes for Article 6.2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228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2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Bilateral governance but not very</a:t>
            </a:r>
            <a:r>
              <a:rPr lang="mr-IN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</a:t>
            </a:r>
            <a:endParaRPr lang="en-GB" sz="23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Accounting guidance multilateral to avoid double counting 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guidance for quality of ITMOs: international evaluation/appraisal/opinion of NDC/mitigation outcomes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Transparency guidance for quality of ITMOs as an additional layer on Art 13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peer review of quality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ITMOs in CO2e only: </a:t>
            </a:r>
            <a:r>
              <a:rPr lang="en-GB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mplies potential involvement in CO2 quantification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NDCs to be quantified in CO2e budgets: </a:t>
            </a:r>
            <a:r>
              <a:rPr lang="en-GB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implies potential involvement in CO2 </a:t>
            </a:r>
            <a:r>
              <a:rPr lang="en-GB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quantification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Extreme outcome:  UN body overseeing Art 6.2 regulation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 smtClean="0"/>
              <a:t>Potential outcomes for Article 6.2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7483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Multilateral governance </a:t>
            </a:r>
            <a:r>
              <a:rPr lang="mr-IN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but more balanced than CDM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Secondary market behaviour same as ITMOs in Art 6.2  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Multiple windows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CDM+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Validation of other protocols </a:t>
            </a:r>
          </a:p>
          <a:p>
            <a:pPr marL="1028700" lvl="1" indent="-342900">
              <a:lnSpc>
                <a:spcPct val="100000"/>
              </a:lnSpc>
              <a:buFont typeface="Arial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GB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Additionality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mr-IN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complex and capricious as CDM ?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big surprises </a:t>
            </a:r>
            <a:r>
              <a:rPr lang="mr-IN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only level of complexity to be determined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Overall mitigation can create problems, may deter use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it really have competition from Art 6.2 or will Art 6.2 be as complex?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Inside/outside NDC another unknown that can influence level of usage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 smtClean="0"/>
              <a:t>Potential outcomes for Article 6.4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09042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1117</Words>
  <Application>Microsoft Office PowerPoint</Application>
  <PresentationFormat>Custom</PresentationFormat>
  <Paragraphs>206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Andrei Marcu, Senior Fellow ICTSD, Director ERCST</vt:lpstr>
      <vt:lpstr>PowerPoint Presentation</vt:lpstr>
      <vt:lpstr>PowerPoint Presentation</vt:lpstr>
      <vt:lpstr>PowerPoint Presentation</vt:lpstr>
      <vt:lpstr>PowerPoint Presentation</vt:lpstr>
      <vt:lpstr>Article 6 : usable and used 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ICTSD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Sainte-Croix</dc:creator>
  <cp:lastModifiedBy>Events</cp:lastModifiedBy>
  <cp:revision>348</cp:revision>
  <cp:lastPrinted>2017-04-27T10:24:13Z</cp:lastPrinted>
  <dcterms:created xsi:type="dcterms:W3CDTF">2015-10-08T15:30:43Z</dcterms:created>
  <dcterms:modified xsi:type="dcterms:W3CDTF">2017-12-12T16:35:14Z</dcterms:modified>
</cp:coreProperties>
</file>